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wmf" ContentType="image/x-w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24"/>
  </p:notesMasterIdLst>
  <p:handoutMasterIdLst>
    <p:handoutMasterId r:id="rId25"/>
  </p:handoutMasterIdLst>
  <p:sldIdLst>
    <p:sldId id="257" r:id="rId2"/>
    <p:sldId id="258" r:id="rId3"/>
    <p:sldId id="259" r:id="rId4"/>
    <p:sldId id="264" r:id="rId5"/>
    <p:sldId id="279" r:id="rId6"/>
    <p:sldId id="261" r:id="rId7"/>
    <p:sldId id="262" r:id="rId8"/>
    <p:sldId id="263" r:id="rId9"/>
    <p:sldId id="265" r:id="rId10"/>
    <p:sldId id="266" r:id="rId11"/>
    <p:sldId id="282" r:id="rId12"/>
    <p:sldId id="268" r:id="rId13"/>
    <p:sldId id="269" r:id="rId14"/>
    <p:sldId id="270" r:id="rId15"/>
    <p:sldId id="28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170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99"/>
    <a:srgbClr val="663300"/>
    <a:srgbClr val="000066"/>
    <a:srgbClr val="003300"/>
    <a:srgbClr val="CC6600"/>
    <a:srgbClr val="FF9900"/>
    <a:srgbClr val="FFFF99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70" autoAdjust="0"/>
  </p:normalViewPr>
  <p:slideViewPr>
    <p:cSldViewPr>
      <p:cViewPr>
        <p:scale>
          <a:sx n="66" d="100"/>
          <a:sy n="66" d="100"/>
        </p:scale>
        <p:origin x="-2192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854" y="-90"/>
      </p:cViewPr>
      <p:guideLst>
        <p:guide orient="horz" pos="2872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DDDDDD"/>
                  </a:outerShdw>
                </a:effectLst>
              </a:defRPr>
            </a:lvl1pPr>
          </a:lstStyle>
          <a:p>
            <a:fld id="{6FCA5D6F-5312-FF46-A3E5-5D9DDD2030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2519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50938" y="684213"/>
            <a:ext cx="4557712" cy="34178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30700"/>
            <a:ext cx="5029200" cy="410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DDDDDD"/>
                  </a:outerShdw>
                </a:effectLst>
              </a:defRPr>
            </a:lvl1pPr>
          </a:lstStyle>
          <a:p>
            <a:fld id="{BB22E7F9-638F-4040-A24C-D09D2E6D5A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03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1F6EBFE-3F02-C649-A78E-AF7967BE1092}" type="slidenum">
              <a:rPr lang="en-US" sz="1200"/>
              <a:pPr/>
              <a:t>1</a:t>
            </a:fld>
            <a:endParaRPr lang="en-US" sz="1200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63DF87DA-F874-D54A-986B-7D450B174A8A}" type="slidenum">
              <a:rPr lang="en-US" sz="1200"/>
              <a:pPr/>
              <a:t>2</a:t>
            </a:fld>
            <a:endParaRPr lang="en-US" sz="1200"/>
          </a:p>
        </p:txBody>
      </p:sp>
      <p:sp>
        <p:nvSpPr>
          <p:cNvPr id="266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1440B50F-6A8A-A443-8F37-5E499E494CB7}" type="slidenum">
              <a:rPr lang="en-US" sz="1200"/>
              <a:pPr/>
              <a:t>3</a:t>
            </a:fld>
            <a:endParaRPr lang="en-US" sz="1200"/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>
              <a:latin typeface="Times New Roman" charset="0"/>
            </a:endParaRPr>
          </a:p>
          <a:p>
            <a:endParaRPr lang="en-US" sz="180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89D3092B-9A97-5F44-A51F-5D09121B965C}" type="slidenum">
              <a:rPr lang="en-US" sz="1200"/>
              <a:pPr/>
              <a:t>4</a:t>
            </a:fld>
            <a:endParaRPr lang="en-US" sz="1200"/>
          </a:p>
        </p:txBody>
      </p:sp>
      <p:sp>
        <p:nvSpPr>
          <p:cNvPr id="286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200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99ACFD09-41E4-1C4A-B063-61C8F7209612}" type="slidenum">
              <a:rPr lang="en-US" sz="1200"/>
              <a:pPr/>
              <a:t>5</a:t>
            </a:fld>
            <a:endParaRPr lang="en-US" sz="1200"/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9700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z="2000">
              <a:latin typeface="Times New Roman" charset="0"/>
            </a:endParaRPr>
          </a:p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B4EA4C6-46F3-3043-B3AA-5E4413AE0F81}" type="slidenum">
              <a:rPr lang="en-US" sz="1200"/>
              <a:pPr/>
              <a:t>6</a:t>
            </a:fld>
            <a:endParaRPr lang="en-US" sz="1200"/>
          </a:p>
        </p:txBody>
      </p:sp>
      <p:sp>
        <p:nvSpPr>
          <p:cNvPr id="307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267200"/>
            <a:ext cx="5029200" cy="4102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2000" i="1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07496551-1738-894D-B4CD-80737F381DAE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317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2000" i="1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680B483-92C4-8542-AD81-18B56325906F}" type="slidenum">
              <a:rPr lang="en-US" sz="1200"/>
              <a:pPr/>
              <a:t>8</a:t>
            </a:fld>
            <a:endParaRPr lang="en-US" sz="1200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2000" i="1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7C1F36AA-B7E7-FC4F-9A20-E88628E59DD4}" type="slidenum">
              <a:rPr lang="en-US" sz="1200"/>
              <a:pPr/>
              <a:t>9</a:t>
            </a:fld>
            <a:endParaRPr lang="en-US" sz="1200"/>
          </a:p>
        </p:txBody>
      </p:sp>
      <p:sp>
        <p:nvSpPr>
          <p:cNvPr id="337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30700"/>
            <a:ext cx="5486400" cy="4102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latin typeface="Symbol" charset="0"/>
              </a:rPr>
              <a:t> </a:t>
            </a:r>
            <a:endParaRPr lang="en-US" sz="180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7F17973B-8C1F-644C-AF06-8AE6B6B721D1}" type="slidenum">
              <a:rPr lang="en-US" sz="1200"/>
              <a:pPr/>
              <a:t>10</a:t>
            </a:fld>
            <a:endParaRPr lang="en-US" sz="120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D0CFE2B7-FB93-B246-87A2-F8DBDBC87CE0}" type="slidenum">
              <a:rPr lang="en-US" sz="1200"/>
              <a:pPr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5844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>
              <a:latin typeface="Times New Roman" charset="0"/>
            </a:endParaRPr>
          </a:p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1496BEFE-E460-5241-8FF6-39BA0B47EE26}" type="slidenum">
              <a:rPr lang="en-US" sz="1200"/>
              <a:pPr/>
              <a:t>12</a:t>
            </a:fld>
            <a:endParaRPr lang="en-US" sz="120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EA98DBFA-C481-5045-B97B-68282E021F32}" type="slidenum">
              <a:rPr lang="en-US" sz="1200"/>
              <a:pPr/>
              <a:t>13</a:t>
            </a:fld>
            <a:endParaRPr lang="en-US" sz="120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9D34BC0B-3427-7A4B-84BC-D009F5B8F4B1}" type="slidenum">
              <a:rPr lang="en-US" sz="1200"/>
              <a:pPr/>
              <a:t>14</a:t>
            </a:fld>
            <a:endParaRPr lang="en-US" sz="120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sz="1800" u="sng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2D1FB65E-43C3-1B48-B2CF-B368212C3A15}" type="slidenum">
              <a:rPr lang="en-US" sz="1200"/>
              <a:pPr/>
              <a:t>15</a:t>
            </a:fld>
            <a:endParaRPr lang="en-US" sz="120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9940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>
              <a:latin typeface="Times New Roman" charset="0"/>
            </a:endParaRPr>
          </a:p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46BBFC1-369B-1543-A29A-E487B3D4365A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43B4E2EA-BB22-1B4A-925D-E8DCAA1EEBE8}" type="slidenum">
              <a:rPr lang="en-US" sz="1200"/>
              <a:pPr/>
              <a:t>17</a:t>
            </a:fld>
            <a:endParaRPr lang="en-US" sz="120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FEA1B1F8-C8DE-6D40-80D2-22CCD9E6D90B}" type="slidenum">
              <a:rPr lang="en-US" sz="1200"/>
              <a:pPr/>
              <a:t>18</a:t>
            </a:fld>
            <a:endParaRPr lang="en-US" sz="120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5CC9A235-5A2D-B24E-AEE6-113E399DDD15}" type="slidenum">
              <a:rPr lang="en-US" sz="1200"/>
              <a:pPr/>
              <a:t>19</a:t>
            </a:fld>
            <a:endParaRPr lang="en-US" sz="120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0E889F97-6298-BB41-AC7F-67B52B7F4409}" type="slidenum">
              <a:rPr lang="en-US" sz="1200"/>
              <a:pPr/>
              <a:t>20</a:t>
            </a:fld>
            <a:endParaRPr lang="en-US" sz="120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1FF39D62-71EA-4745-BDE1-92BEFC1B8C2D}" type="slidenum">
              <a:rPr lang="en-US" sz="1200"/>
              <a:pPr/>
              <a:t>21</a:t>
            </a:fld>
            <a:endParaRPr lang="en-US" sz="1200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219A1562-62FC-F949-A33C-25B59725AB88}" type="slidenum">
              <a:rPr lang="en-US" sz="1200"/>
              <a:pPr/>
              <a:t>22</a:t>
            </a:fld>
            <a:endParaRPr lang="en-US" sz="120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1BA869-AE4F-034C-A81B-E2A6B023BC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643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46A076-6B96-094D-8F54-DB495571FC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39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333DDE-BD35-7744-97C4-996FEE751F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71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B9C074-C948-9F42-8ADC-36194F0982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83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050512-CC68-0045-9729-7FFF436BBB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594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E2433A-D6F8-3944-8D85-F7545C4DB56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852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27D054-07DA-FD48-B472-6919CF89A67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716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4D99C6-C6CF-4641-BFD7-5E0F43A0D6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0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4F3BC0-206C-8648-96C6-CF0AC608DD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33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30587-1F47-A844-BAFA-A921D6788A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657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609600"/>
            <a:ext cx="21336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6096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54F3D1-7906-7C4C-90EC-992CFB6A75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428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4317FA-C1E7-D747-B29F-228BEF0965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456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YB09100869_Northouse_powerpoint_final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609600"/>
            <a:ext cx="8534400" cy="1143000"/>
          </a:xfrm>
          <a:prstGeom prst="rect">
            <a:avLst/>
          </a:prstGeom>
          <a:solidFill>
            <a:srgbClr val="FFFF99"/>
          </a:solidFill>
          <a:ln w="12700">
            <a:solidFill>
              <a:srgbClr val="333399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 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1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3A640478-7836-AA43-A894-F186E691601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33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v"/>
        <a:defRPr sz="3200">
          <a:solidFill>
            <a:srgbClr val="003366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371600"/>
            <a:ext cx="7772400" cy="1143000"/>
          </a:xfrm>
        </p:spPr>
        <p:txBody>
          <a:bodyPr/>
          <a:lstStyle/>
          <a:p>
            <a:pPr eaLnBrk="1" hangingPunct="1"/>
            <a:r>
              <a:rPr lang="en-US" sz="6000">
                <a:latin typeface="Arial" charset="0"/>
              </a:rPr>
              <a:t>Leadership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5791200" y="5486400"/>
            <a:ext cx="27955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2000" b="1">
                <a:solidFill>
                  <a:srgbClr val="000066"/>
                </a:solidFill>
                <a:latin typeface="Arial" charset="0"/>
              </a:rPr>
              <a:t>Northouse, 5</a:t>
            </a:r>
            <a:r>
              <a:rPr lang="en-US" sz="2000" b="1" baseline="30000">
                <a:solidFill>
                  <a:srgbClr val="000066"/>
                </a:solidFill>
                <a:latin typeface="Arial" charset="0"/>
              </a:rPr>
              <a:t>th</a:t>
            </a:r>
            <a:r>
              <a:rPr lang="en-US" sz="2000" b="1">
                <a:solidFill>
                  <a:srgbClr val="000066"/>
                </a:solidFill>
                <a:latin typeface="Arial" charset="0"/>
              </a:rPr>
              <a:t> edition</a:t>
            </a:r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914400" y="3657600"/>
            <a:ext cx="74850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rgbClr val="000066"/>
                </a:solidFill>
                <a:latin typeface="Arial" charset="0"/>
              </a:rPr>
              <a:t>Chapter 3 - Skills Approach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1295400"/>
            <a:ext cx="4953000" cy="1143000"/>
          </a:xfrm>
        </p:spPr>
        <p:txBody>
          <a:bodyPr/>
          <a:lstStyle/>
          <a:p>
            <a:pPr eaLnBrk="1" hangingPunct="1"/>
            <a:r>
              <a:rPr lang="en-US" sz="5400" b="0">
                <a:latin typeface="Arial" charset="0"/>
              </a:rPr>
              <a:t>Overview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743200"/>
            <a:ext cx="8458200" cy="3048000"/>
          </a:xfrm>
        </p:spPr>
        <p:txBody>
          <a:bodyPr/>
          <a:lstStyle/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Skills Approach Perspective 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Three-Skill Approach (Katz, 1955)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Skills-Based Model (Mumford, et al, 2000)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How Does the Skills Approach Work?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8382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Skills Approach Description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43200"/>
            <a:ext cx="3505200" cy="4114800"/>
          </a:xfrm>
        </p:spPr>
        <p:txBody>
          <a:bodyPr/>
          <a:lstStyle/>
          <a:p>
            <a:pPr eaLnBrk="1" hangingPunct="1"/>
            <a:r>
              <a:rPr lang="en-US" sz="2800">
                <a:latin typeface="Arial" charset="0"/>
              </a:rPr>
              <a:t>Leader-centered perspective</a:t>
            </a:r>
          </a:p>
          <a:p>
            <a:pPr eaLnBrk="1" hangingPunct="1"/>
            <a:r>
              <a:rPr lang="en-US" sz="2800">
                <a:latin typeface="Arial" charset="0"/>
              </a:rPr>
              <a:t>Emphasis on skills and abilities that can be learned and developed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953000" y="2667000"/>
            <a:ext cx="3505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Font typeface="Wingdings" charset="0"/>
              <a:buNone/>
            </a:pPr>
            <a:r>
              <a:rPr lang="en-US" sz="2800">
                <a:solidFill>
                  <a:srgbClr val="333399"/>
                </a:solidFill>
                <a:latin typeface="Arial" charset="0"/>
              </a:rPr>
              <a:t>Leadership skills</a:t>
            </a:r>
            <a:r>
              <a:rPr lang="en-US" sz="2800">
                <a:latin typeface="Arial" charset="0"/>
              </a:rPr>
              <a:t> - The ability to use one</a:t>
            </a:r>
            <a:r>
              <a:rPr lang="ja-JP" altLang="en-US" sz="2800">
                <a:latin typeface="Arial" charset="0"/>
              </a:rPr>
              <a:t>’</a:t>
            </a:r>
            <a:r>
              <a:rPr lang="en-US" sz="2800">
                <a:latin typeface="Arial" charset="0"/>
              </a:rPr>
              <a:t>s knowledge and competencies to accomplish a set of goals and objectives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333500" y="2057400"/>
            <a:ext cx="2057400" cy="466725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Perspective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5410200" y="2057400"/>
            <a:ext cx="2057400" cy="466725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Definition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1828800"/>
            <a:ext cx="4953000" cy="1143000"/>
          </a:xfrm>
        </p:spPr>
        <p:txBody>
          <a:bodyPr/>
          <a:lstStyle/>
          <a:p>
            <a:pPr eaLnBrk="1" hangingPunct="1"/>
            <a:r>
              <a:rPr lang="en-US" sz="3200">
                <a:latin typeface="Arial" charset="0"/>
              </a:rPr>
              <a:t>Three-Skill Approach (Katz, 1955)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629400" cy="1752600"/>
          </a:xfrm>
        </p:spPr>
        <p:txBody>
          <a:bodyPr/>
          <a:lstStyle/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Technical Skill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Human Skill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Conceptual Skill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914400"/>
          </a:xfrm>
        </p:spPr>
        <p:txBody>
          <a:bodyPr/>
          <a:lstStyle/>
          <a:p>
            <a:pPr algn="l" eaLnBrk="1" hangingPunct="1"/>
            <a:r>
              <a:rPr lang="en-US" sz="3600">
                <a:latin typeface="Arial" charset="0"/>
              </a:rPr>
              <a:t>Basic Administrative Skills – Katz (1955)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1812925" y="2514600"/>
            <a:ext cx="5807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n-ea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175125" y="26320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n-ea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2286000"/>
            <a:ext cx="5181600" cy="4264025"/>
          </a:xfrm>
          <a:prstGeom prst="rect">
            <a:avLst/>
          </a:prstGeom>
          <a:noFill/>
          <a:ln w="25400">
            <a:solidFill>
              <a:srgbClr val="333399"/>
            </a:solidFill>
            <a:miter lim="800000"/>
            <a:headEnd/>
            <a:tailEnd/>
          </a:ln>
          <a:effectLst>
            <a:outerShdw dist="216273" dir="8385819" algn="ctr" rotWithShape="0">
              <a:srgbClr val="000066"/>
            </a:outerShdw>
          </a:effectLst>
        </p:spPr>
      </p:pic>
      <p:sp>
        <p:nvSpPr>
          <p:cNvPr id="6150" name="Text Box 9"/>
          <p:cNvSpPr txBox="1">
            <a:spLocks noChangeArrowheads="1"/>
          </p:cNvSpPr>
          <p:nvPr/>
        </p:nvSpPr>
        <p:spPr bwMode="auto">
          <a:xfrm>
            <a:off x="228600" y="1143000"/>
            <a:ext cx="6324600" cy="831850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Arial" charset="0"/>
              </a:rPr>
              <a:t>Management Skills Necessary at Various Levels of an Organization</a:t>
            </a: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457200" y="2514600"/>
            <a:ext cx="2133600" cy="3403600"/>
          </a:xfrm>
          <a:prstGeom prst="rect">
            <a:avLst/>
          </a:prstGeom>
          <a:noFill/>
          <a:ln w="2540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rgbClr val="000066"/>
              </a:buClr>
              <a:buFont typeface="Wingdings" charset="0"/>
              <a:buChar char="v"/>
            </a:pPr>
            <a:r>
              <a:rPr lang="en-US">
                <a:latin typeface="Arial" charset="0"/>
              </a:rPr>
              <a:t> Leaders need all three skills – but, skill importance changes based on level of management</a:t>
            </a:r>
            <a:r>
              <a:rPr lang="en-US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Technical Skill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229600" cy="4876800"/>
          </a:xfrm>
        </p:spPr>
        <p:txBody>
          <a:bodyPr/>
          <a:lstStyle/>
          <a:p>
            <a:pPr eaLnBrk="1" hangingPunct="1"/>
            <a:r>
              <a:rPr lang="en-US" b="1">
                <a:solidFill>
                  <a:srgbClr val="660066"/>
                </a:solidFill>
                <a:latin typeface="Arial" charset="0"/>
              </a:rPr>
              <a:t>Technical skill</a:t>
            </a:r>
            <a:r>
              <a:rPr lang="en-US" sz="2800">
                <a:latin typeface="Arial" charset="0"/>
              </a:rPr>
              <a:t> - having knowledge about and being proficient in a specific type of work or activity.</a:t>
            </a:r>
          </a:p>
          <a:p>
            <a:pPr lvl="1" eaLnBrk="1" hangingPunct="1"/>
            <a:r>
              <a:rPr lang="en-US" sz="2400">
                <a:latin typeface="Arial" charset="0"/>
              </a:rPr>
              <a:t>Specialized competencies</a:t>
            </a:r>
          </a:p>
          <a:p>
            <a:pPr lvl="1" eaLnBrk="1" hangingPunct="1"/>
            <a:r>
              <a:rPr lang="en-US" sz="2400">
                <a:latin typeface="Arial" charset="0"/>
              </a:rPr>
              <a:t>Analytical ability</a:t>
            </a:r>
          </a:p>
          <a:p>
            <a:pPr lvl="1" eaLnBrk="1" hangingPunct="1"/>
            <a:r>
              <a:rPr lang="en-US" sz="2400">
                <a:latin typeface="Arial" charset="0"/>
              </a:rPr>
              <a:t>Use of appropriate tools and  techniques</a:t>
            </a:r>
          </a:p>
          <a:p>
            <a:pPr lvl="1" eaLnBrk="1" hangingPunct="1">
              <a:buFontTx/>
              <a:buNone/>
            </a:pPr>
            <a:r>
              <a:rPr lang="en-US" sz="800">
                <a:latin typeface="Arial" charset="0"/>
              </a:rPr>
              <a:t>  </a:t>
            </a:r>
          </a:p>
          <a:p>
            <a:pPr eaLnBrk="1" hangingPunct="1"/>
            <a:r>
              <a:rPr lang="en-US" sz="2800">
                <a:latin typeface="Arial" charset="0"/>
              </a:rPr>
              <a:t>Technical skills involve </a:t>
            </a:r>
            <a:r>
              <a:rPr lang="en-US" sz="2800" b="1" i="1">
                <a:solidFill>
                  <a:srgbClr val="333399"/>
                </a:solidFill>
                <a:latin typeface="Arial" charset="0"/>
              </a:rPr>
              <a:t>hands-on</a:t>
            </a:r>
            <a:r>
              <a:rPr lang="en-US" sz="2800">
                <a:latin typeface="Arial" charset="0"/>
              </a:rPr>
              <a:t> ability with a product or process</a:t>
            </a:r>
          </a:p>
          <a:p>
            <a:pPr eaLnBrk="1" hangingPunct="1"/>
            <a:endParaRPr lang="en-US" sz="800">
              <a:latin typeface="Arial" charset="0"/>
            </a:endParaRPr>
          </a:p>
          <a:p>
            <a:pPr eaLnBrk="1" hangingPunct="1"/>
            <a:r>
              <a:rPr lang="en-US" sz="2800">
                <a:latin typeface="Arial" charset="0"/>
              </a:rPr>
              <a:t>Most important at </a:t>
            </a:r>
            <a:r>
              <a:rPr lang="en-US" sz="2800" b="1" i="1">
                <a:solidFill>
                  <a:srgbClr val="660066"/>
                </a:solidFill>
                <a:latin typeface="Arial" charset="0"/>
              </a:rPr>
              <a:t>lower</a:t>
            </a:r>
            <a:r>
              <a:rPr lang="en-US" sz="2800">
                <a:latin typeface="Arial" charset="0"/>
              </a:rPr>
              <a:t> levels of management 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Human Skill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05800" cy="4648200"/>
          </a:xfrm>
        </p:spPr>
        <p:txBody>
          <a:bodyPr/>
          <a:lstStyle/>
          <a:p>
            <a:pPr eaLnBrk="1" hangingPunct="1"/>
            <a:r>
              <a:rPr lang="en-US" b="1">
                <a:solidFill>
                  <a:srgbClr val="333399"/>
                </a:solidFill>
                <a:latin typeface="Arial" charset="0"/>
              </a:rPr>
              <a:t>Human skill</a:t>
            </a:r>
            <a:r>
              <a:rPr lang="en-US">
                <a:latin typeface="Arial" charset="0"/>
              </a:rPr>
              <a:t> – </a:t>
            </a:r>
            <a:r>
              <a:rPr lang="en-US" sz="2800">
                <a:latin typeface="Arial" charset="0"/>
              </a:rPr>
              <a:t>having knowledge about and being able to work </a:t>
            </a:r>
            <a:r>
              <a:rPr lang="en-US" sz="2800" i="1">
                <a:latin typeface="Arial" charset="0"/>
              </a:rPr>
              <a:t>with people</a:t>
            </a:r>
            <a:r>
              <a:rPr lang="en-US">
                <a:latin typeface="Arial" charset="0"/>
              </a:rPr>
              <a:t>.</a:t>
            </a:r>
          </a:p>
          <a:p>
            <a:pPr eaLnBrk="1" hangingPunct="1"/>
            <a:endParaRPr lang="en-US" sz="800">
              <a:latin typeface="Arial" charset="0"/>
            </a:endParaRPr>
          </a:p>
          <a:p>
            <a:pPr lvl="1" eaLnBrk="1" hangingPunct="1"/>
            <a:r>
              <a:rPr lang="en-US" sz="2400">
                <a:latin typeface="Arial" charset="0"/>
              </a:rPr>
              <a:t>Being aware of one</a:t>
            </a:r>
            <a:r>
              <a:rPr lang="ja-JP" altLang="en-US" sz="2400">
                <a:latin typeface="Arial" charset="0"/>
              </a:rPr>
              <a:t>’</a:t>
            </a:r>
            <a:r>
              <a:rPr lang="en-US" sz="2400">
                <a:latin typeface="Arial" charset="0"/>
              </a:rPr>
              <a:t>s own perspective and others</a:t>
            </a:r>
            <a:r>
              <a:rPr lang="ja-JP" altLang="en-US" sz="2400">
                <a:latin typeface="Arial" charset="0"/>
              </a:rPr>
              <a:t>’</a:t>
            </a:r>
            <a:r>
              <a:rPr lang="en-US" sz="2400">
                <a:latin typeface="Arial" charset="0"/>
              </a:rPr>
              <a:t> perspectives at the same time</a:t>
            </a:r>
          </a:p>
          <a:p>
            <a:pPr lvl="1" eaLnBrk="1" hangingPunct="1"/>
            <a:endParaRPr lang="en-US" sz="800">
              <a:latin typeface="Arial" charset="0"/>
            </a:endParaRPr>
          </a:p>
          <a:p>
            <a:pPr lvl="1" eaLnBrk="1" hangingPunct="1"/>
            <a:r>
              <a:rPr lang="en-US" sz="2400">
                <a:latin typeface="Arial" charset="0"/>
              </a:rPr>
              <a:t>Assisting group members in working cooperatively to achieve common goals</a:t>
            </a:r>
          </a:p>
          <a:p>
            <a:pPr lvl="1" eaLnBrk="1" hangingPunct="1"/>
            <a:endParaRPr lang="en-US" sz="800">
              <a:latin typeface="Arial" charset="0"/>
            </a:endParaRPr>
          </a:p>
          <a:p>
            <a:pPr lvl="1" eaLnBrk="1" hangingPunct="1"/>
            <a:r>
              <a:rPr lang="en-US" sz="2400">
                <a:latin typeface="Arial" charset="0"/>
              </a:rPr>
              <a:t>Creating an atmosphere of trust and empowerment of members</a:t>
            </a:r>
          </a:p>
          <a:p>
            <a:pPr lvl="1" eaLnBrk="1" hangingPunct="1"/>
            <a:endParaRPr lang="en-US" sz="800">
              <a:latin typeface="Arial" charset="0"/>
            </a:endParaRPr>
          </a:p>
          <a:p>
            <a:pPr lvl="1" eaLnBrk="1" hangingPunct="1"/>
            <a:r>
              <a:rPr lang="en-US" sz="2400">
                <a:latin typeface="Arial" charset="0"/>
              </a:rPr>
              <a:t>Important at </a:t>
            </a:r>
            <a:r>
              <a:rPr lang="en-US" sz="2400" b="1" i="1">
                <a:solidFill>
                  <a:srgbClr val="006699"/>
                </a:solidFill>
                <a:latin typeface="Arial" charset="0"/>
              </a:rPr>
              <a:t>all</a:t>
            </a:r>
            <a:r>
              <a:rPr lang="en-US" sz="2400" b="1" i="1">
                <a:solidFill>
                  <a:srgbClr val="6600CC"/>
                </a:solidFill>
                <a:latin typeface="Arial" charset="0"/>
              </a:rPr>
              <a:t> </a:t>
            </a:r>
            <a:r>
              <a:rPr lang="en-US" sz="2400">
                <a:latin typeface="Arial" charset="0"/>
              </a:rPr>
              <a:t>levels of the organization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534400" cy="8382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Conceptual Skill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5344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>
                <a:solidFill>
                  <a:srgbClr val="333399"/>
                </a:solidFill>
                <a:latin typeface="Arial" charset="0"/>
              </a:rPr>
              <a:t>Conceptual skill</a:t>
            </a:r>
            <a:r>
              <a:rPr lang="en-US">
                <a:latin typeface="Arial" charset="0"/>
              </a:rPr>
              <a:t> - </a:t>
            </a:r>
            <a:r>
              <a:rPr lang="en-US" sz="2800">
                <a:latin typeface="Arial" charset="0"/>
              </a:rPr>
              <a:t>the ability to do the mental work of shaping meaning of organizational policy or issues </a:t>
            </a:r>
            <a:r>
              <a:rPr lang="en-US" sz="2800" i="1">
                <a:latin typeface="Arial" charset="0"/>
              </a:rPr>
              <a:t>(what company stands for and where it</a:t>
            </a:r>
            <a:r>
              <a:rPr lang="ja-JP" altLang="en-US" sz="2800" i="1">
                <a:latin typeface="Arial" charset="0"/>
              </a:rPr>
              <a:t>’</a:t>
            </a:r>
            <a:r>
              <a:rPr lang="en-US" sz="2800" i="1">
                <a:latin typeface="Arial" charset="0"/>
              </a:rPr>
              <a:t>s going)</a:t>
            </a:r>
          </a:p>
          <a:p>
            <a:pPr eaLnBrk="1" hangingPunct="1">
              <a:lnSpc>
                <a:spcPct val="90000"/>
              </a:lnSpc>
            </a:pPr>
            <a:endParaRPr lang="en-US" sz="900" i="1"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>
                <a:latin typeface="Arial" charset="0"/>
              </a:rPr>
              <a:t>Works easily with </a:t>
            </a:r>
            <a:r>
              <a:rPr lang="en-US" b="1" i="1">
                <a:solidFill>
                  <a:srgbClr val="333399"/>
                </a:solidFill>
                <a:latin typeface="Arial" charset="0"/>
              </a:rPr>
              <a:t>abstraction</a:t>
            </a:r>
            <a:r>
              <a:rPr lang="en-US">
                <a:solidFill>
                  <a:srgbClr val="333399"/>
                </a:solidFill>
                <a:latin typeface="Arial" charset="0"/>
              </a:rPr>
              <a:t> </a:t>
            </a:r>
            <a:r>
              <a:rPr lang="en-US">
                <a:latin typeface="Arial" charset="0"/>
              </a:rPr>
              <a:t>and </a:t>
            </a:r>
            <a:r>
              <a:rPr lang="en-US" b="1" i="1">
                <a:solidFill>
                  <a:srgbClr val="333399"/>
                </a:solidFill>
                <a:latin typeface="Arial" charset="0"/>
              </a:rPr>
              <a:t>hypothetical notions</a:t>
            </a:r>
          </a:p>
          <a:p>
            <a:pPr lvl="1" eaLnBrk="1" hangingPunct="1">
              <a:lnSpc>
                <a:spcPct val="90000"/>
              </a:lnSpc>
            </a:pPr>
            <a:endParaRPr lang="en-US" sz="900"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>
                <a:latin typeface="Arial" charset="0"/>
              </a:rPr>
              <a:t>Central to creating and articulating a </a:t>
            </a:r>
            <a:r>
              <a:rPr lang="en-US" b="1" i="1">
                <a:solidFill>
                  <a:srgbClr val="006699"/>
                </a:solidFill>
                <a:latin typeface="Arial" charset="0"/>
              </a:rPr>
              <a:t>vision </a:t>
            </a:r>
            <a:r>
              <a:rPr lang="en-US">
                <a:latin typeface="Arial" charset="0"/>
              </a:rPr>
              <a:t>and </a:t>
            </a:r>
            <a:r>
              <a:rPr lang="en-US" b="1" i="1">
                <a:solidFill>
                  <a:srgbClr val="333399"/>
                </a:solidFill>
                <a:latin typeface="Arial" charset="0"/>
              </a:rPr>
              <a:t>strategic plan</a:t>
            </a:r>
            <a:r>
              <a:rPr lang="en-US">
                <a:latin typeface="Arial" charset="0"/>
              </a:rPr>
              <a:t> for an organization</a:t>
            </a:r>
          </a:p>
          <a:p>
            <a:pPr lvl="1" eaLnBrk="1" hangingPunct="1">
              <a:lnSpc>
                <a:spcPct val="90000"/>
              </a:lnSpc>
            </a:pPr>
            <a:endParaRPr lang="en-US" sz="900"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>
                <a:latin typeface="Arial" charset="0"/>
              </a:rPr>
              <a:t>Most important at </a:t>
            </a:r>
            <a:r>
              <a:rPr lang="en-US" b="1" i="1">
                <a:solidFill>
                  <a:srgbClr val="333399"/>
                </a:solidFill>
                <a:latin typeface="Arial" charset="0"/>
              </a:rPr>
              <a:t>top</a:t>
            </a:r>
            <a:r>
              <a:rPr lang="en-US" b="1" i="1">
                <a:solidFill>
                  <a:srgbClr val="6600CC"/>
                </a:solidFill>
                <a:latin typeface="Arial" charset="0"/>
              </a:rPr>
              <a:t> </a:t>
            </a:r>
            <a:r>
              <a:rPr lang="en-US">
                <a:latin typeface="Arial" charset="0"/>
              </a:rPr>
              <a:t>management levels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5943600" cy="990600"/>
          </a:xfrm>
        </p:spPr>
        <p:txBody>
          <a:bodyPr/>
          <a:lstStyle/>
          <a:p>
            <a:pPr eaLnBrk="1" hangingPunct="1"/>
            <a:r>
              <a:rPr lang="en-US" b="0">
                <a:solidFill>
                  <a:srgbClr val="003366"/>
                </a:solidFill>
                <a:latin typeface="Arial" charset="0"/>
              </a:rPr>
              <a:t>Skills-Based Model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2286000"/>
            <a:ext cx="6248400" cy="3810000"/>
          </a:xfrm>
        </p:spPr>
        <p:txBody>
          <a:bodyPr/>
          <a:lstStyle/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Skills Model Perspective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Skills-Based Model</a:t>
            </a:r>
          </a:p>
          <a:p>
            <a:pPr lvl="1" algn="l" eaLnBrk="1" hangingPunct="1">
              <a:buFontTx/>
              <a:buChar char="–"/>
            </a:pPr>
            <a:r>
              <a:rPr lang="en-US">
                <a:latin typeface="Arial" charset="0"/>
              </a:rPr>
              <a:t> Competencies</a:t>
            </a:r>
          </a:p>
          <a:p>
            <a:pPr lvl="1" algn="l" eaLnBrk="1" hangingPunct="1">
              <a:buFontTx/>
              <a:buChar char="–"/>
            </a:pPr>
            <a:r>
              <a:rPr lang="en-US">
                <a:latin typeface="Arial" charset="0"/>
              </a:rPr>
              <a:t> Individual Attributes</a:t>
            </a:r>
          </a:p>
          <a:p>
            <a:pPr lvl="1" algn="l" eaLnBrk="1" hangingPunct="1">
              <a:buFontTx/>
              <a:buChar char="–"/>
            </a:pPr>
            <a:r>
              <a:rPr lang="en-US">
                <a:latin typeface="Arial" charset="0"/>
              </a:rPr>
              <a:t> Leadership Outcomes</a:t>
            </a:r>
          </a:p>
          <a:p>
            <a:pPr lvl="1" algn="l" eaLnBrk="1" hangingPunct="1">
              <a:buFontTx/>
              <a:buChar char="–"/>
            </a:pPr>
            <a:r>
              <a:rPr lang="en-US">
                <a:latin typeface="Arial" charset="0"/>
              </a:rPr>
              <a:t> Career Experiences</a:t>
            </a:r>
          </a:p>
          <a:p>
            <a:pPr lvl="1" algn="l" eaLnBrk="1" hangingPunct="1">
              <a:buFontTx/>
              <a:buChar char="–"/>
            </a:pPr>
            <a:r>
              <a:rPr lang="en-US">
                <a:latin typeface="Arial" charset="0"/>
              </a:rPr>
              <a:t> Environmental Influences</a:t>
            </a:r>
          </a:p>
          <a:p>
            <a:pPr lvl="1" algn="l" eaLnBrk="1" hangingPunct="1">
              <a:buFontTx/>
              <a:buChar char="–"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534400" cy="1143000"/>
          </a:xfrm>
        </p:spPr>
        <p:txBody>
          <a:bodyPr/>
          <a:lstStyle/>
          <a:p>
            <a:pPr eaLnBrk="1" hangingPunct="1"/>
            <a:r>
              <a:rPr lang="en-US" sz="3200">
                <a:latin typeface="Arial" charset="0"/>
              </a:rPr>
              <a:t>Skills Model Description</a:t>
            </a:r>
            <a:r>
              <a:rPr lang="en-US">
                <a:latin typeface="Arial" charset="0"/>
              </a:rPr>
              <a:t/>
            </a:r>
            <a:br>
              <a:rPr lang="en-US">
                <a:latin typeface="Arial" charset="0"/>
              </a:rPr>
            </a:br>
            <a:r>
              <a:rPr lang="en-US" sz="2400" b="0">
                <a:latin typeface="Arial" charset="0"/>
              </a:rPr>
              <a:t>(Mumford, Zaccaro, Harding, Jacobs, &amp; Fleishman, 2000)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590800"/>
            <a:ext cx="4343400" cy="3962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Aft>
                <a:spcPct val="10000"/>
              </a:spcAft>
            </a:pPr>
            <a:r>
              <a:rPr lang="en-US" sz="2400">
                <a:solidFill>
                  <a:srgbClr val="333399"/>
                </a:solidFill>
                <a:latin typeface="Arial" charset="0"/>
              </a:rPr>
              <a:t>Research studies (1990s) goal: </a:t>
            </a:r>
            <a:r>
              <a:rPr lang="en-US" sz="2400">
                <a:solidFill>
                  <a:schemeClr val="tx1"/>
                </a:solidFill>
                <a:latin typeface="Arial" charset="0"/>
              </a:rPr>
              <a:t>to identify the leadership factors that create exemplary job performance in an organization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>
                <a:solidFill>
                  <a:srgbClr val="333399"/>
                </a:solidFill>
                <a:latin typeface="Arial" charset="0"/>
              </a:rPr>
              <a:t>Emphasizes the </a:t>
            </a:r>
            <a:r>
              <a:rPr lang="en-US" sz="2400" b="1" i="1">
                <a:solidFill>
                  <a:srgbClr val="006699"/>
                </a:solidFill>
                <a:latin typeface="Arial" charset="0"/>
              </a:rPr>
              <a:t>capabilities</a:t>
            </a:r>
            <a:r>
              <a:rPr lang="en-US" sz="2400">
                <a:solidFill>
                  <a:srgbClr val="333399"/>
                </a:solidFill>
                <a:latin typeface="Arial" charset="0"/>
              </a:rPr>
              <a:t> that make effective leadership possible rather than what leaders </a:t>
            </a:r>
            <a:r>
              <a:rPr lang="en-US" sz="2400" b="1" i="1">
                <a:solidFill>
                  <a:srgbClr val="006699"/>
                </a:solidFill>
                <a:latin typeface="Arial" charset="0"/>
              </a:rPr>
              <a:t>do</a:t>
            </a:r>
            <a:endParaRPr lang="en-US" sz="2400">
              <a:solidFill>
                <a:srgbClr val="006699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400">
              <a:solidFill>
                <a:srgbClr val="006699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953000" y="2057400"/>
            <a:ext cx="3505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219200" y="1905000"/>
            <a:ext cx="2057400" cy="4572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Perspective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5029200" y="1905000"/>
            <a:ext cx="3124200" cy="822325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Skills-Based Model </a:t>
            </a:r>
            <a:r>
              <a:rPr lang="en-US" b="1">
                <a:solidFill>
                  <a:schemeClr val="bg1"/>
                </a:solidFill>
                <a:latin typeface="Arial" charset="0"/>
              </a:rPr>
              <a:t>of</a:t>
            </a: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Leadership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4953000" y="2971800"/>
            <a:ext cx="3886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b="1" i="1">
                <a:solidFill>
                  <a:srgbClr val="333399"/>
                </a:solidFill>
                <a:latin typeface="Arial" charset="0"/>
              </a:rPr>
              <a:t>Capability model</a:t>
            </a:r>
            <a:r>
              <a:rPr lang="en-US">
                <a:latin typeface="Arial" charset="0"/>
              </a:rPr>
              <a:t> - Examines relationship between a leader</a:t>
            </a:r>
            <a:r>
              <a:rPr lang="ja-JP" altLang="en-US">
                <a:latin typeface="Arial" charset="0"/>
              </a:rPr>
              <a:t>’</a:t>
            </a:r>
            <a:r>
              <a:rPr lang="en-US">
                <a:latin typeface="Arial" charset="0"/>
              </a:rPr>
              <a:t>s knowledge &amp; skills &amp; the leader</a:t>
            </a:r>
            <a:r>
              <a:rPr lang="ja-JP" altLang="en-US">
                <a:latin typeface="Arial" charset="0"/>
              </a:rPr>
              <a:t>’</a:t>
            </a:r>
            <a:r>
              <a:rPr lang="en-US">
                <a:latin typeface="Arial" charset="0"/>
              </a:rPr>
              <a:t>s performance</a:t>
            </a:r>
          </a:p>
          <a:p>
            <a:pPr eaLnBrk="0" hangingPunct="0"/>
            <a:r>
              <a:rPr lang="en-US">
                <a:latin typeface="Arial" charset="0"/>
              </a:rPr>
              <a:t>Suggests many people have the potential for leadership</a:t>
            </a:r>
          </a:p>
          <a:p>
            <a:pPr eaLnBrk="0" hangingPunct="0"/>
            <a:endParaRPr lang="en-US"/>
          </a:p>
          <a:p>
            <a:pPr eaLnBrk="0" hangingPunct="0"/>
            <a:endParaRPr lang="en-US"/>
          </a:p>
        </p:txBody>
      </p:sp>
    </p:spTree>
  </p:cSld>
  <p:clrMapOvr>
    <a:masterClrMapping/>
  </p:clrMapOvr>
  <p:transition xmlns:p14="http://schemas.microsoft.com/office/powerpoint/2010/main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85800"/>
            <a:ext cx="8450263" cy="838200"/>
          </a:xfrm>
        </p:spPr>
        <p:txBody>
          <a:bodyPr/>
          <a:lstStyle/>
          <a:p>
            <a:pPr eaLnBrk="1" hangingPunct="1"/>
            <a:r>
              <a:rPr lang="en-US" sz="4000">
                <a:latin typeface="Arial" charset="0"/>
              </a:rPr>
              <a:t>Skills Model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219200" y="1873250"/>
            <a:ext cx="73152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  <a:latin typeface="Arial" charset="0"/>
              </a:rPr>
              <a:t>Three Components of the Skills Model</a:t>
            </a:r>
            <a:endParaRPr lang="en-US" sz="1800" i="1" u="sng">
              <a:solidFill>
                <a:srgbClr val="000099"/>
              </a:solidFill>
              <a:latin typeface="Arial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1800" i="1">
              <a:solidFill>
                <a:srgbClr val="000099"/>
              </a:solidFill>
              <a:latin typeface="Arial" charset="0"/>
            </a:endParaRPr>
          </a:p>
        </p:txBody>
      </p:sp>
      <p:pic>
        <p:nvPicPr>
          <p:cNvPr id="7680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2967038"/>
            <a:ext cx="7315200" cy="2671762"/>
          </a:xfrm>
          <a:prstGeom prst="rect">
            <a:avLst/>
          </a:prstGeom>
          <a:noFill/>
          <a:ln w="25400">
            <a:solidFill>
              <a:srgbClr val="333399"/>
            </a:solidFill>
            <a:miter lim="800000"/>
            <a:headEnd/>
            <a:tailEnd/>
          </a:ln>
          <a:effectLst>
            <a:outerShdw dist="137372" dir="7421404" algn="ctr" rotWithShape="0">
              <a:srgbClr val="333399"/>
            </a:outerShdw>
          </a:effectLst>
        </p:spPr>
      </p:pic>
    </p:spTree>
  </p:cSld>
  <p:clrMapOvr>
    <a:masterClrMapping/>
  </p:clrMapOvr>
  <p:transition xmlns:p14="http://schemas.microsoft.com/office/powerpoint/2010/main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543800" cy="7620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Competency Skills</a:t>
            </a:r>
          </a:p>
        </p:txBody>
      </p:sp>
      <p:sp>
        <p:nvSpPr>
          <p:cNvPr id="13315" name="Line 12"/>
          <p:cNvSpPr>
            <a:spLocks noChangeShapeType="1"/>
          </p:cNvSpPr>
          <p:nvPr/>
        </p:nvSpPr>
        <p:spPr bwMode="auto">
          <a:xfrm>
            <a:off x="1695450" y="29718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Line 13"/>
          <p:cNvSpPr>
            <a:spLocks noChangeShapeType="1"/>
          </p:cNvSpPr>
          <p:nvPr/>
        </p:nvSpPr>
        <p:spPr bwMode="auto">
          <a:xfrm>
            <a:off x="4362450" y="29718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7" name="Line 14"/>
          <p:cNvSpPr>
            <a:spLocks noChangeShapeType="1"/>
          </p:cNvSpPr>
          <p:nvPr/>
        </p:nvSpPr>
        <p:spPr bwMode="auto">
          <a:xfrm>
            <a:off x="7029450" y="29718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Rectangle 4"/>
          <p:cNvSpPr>
            <a:spLocks noChangeArrowheads="1"/>
          </p:cNvSpPr>
          <p:nvPr/>
        </p:nvSpPr>
        <p:spPr bwMode="auto">
          <a:xfrm>
            <a:off x="2838450" y="1447800"/>
            <a:ext cx="3124200" cy="914400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3200" b="1">
                <a:solidFill>
                  <a:schemeClr val="bg1"/>
                </a:solidFill>
                <a:latin typeface="Arial" charset="0"/>
              </a:rPr>
              <a:t>Competencies</a:t>
            </a:r>
          </a:p>
        </p:txBody>
      </p:sp>
      <p:sp>
        <p:nvSpPr>
          <p:cNvPr id="13319" name="Line 6"/>
          <p:cNvSpPr>
            <a:spLocks noChangeShapeType="1"/>
          </p:cNvSpPr>
          <p:nvPr/>
        </p:nvSpPr>
        <p:spPr bwMode="auto">
          <a:xfrm>
            <a:off x="4362450" y="2362200"/>
            <a:ext cx="0" cy="609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0" name="Rectangle 7"/>
          <p:cNvSpPr>
            <a:spLocks noChangeArrowheads="1"/>
          </p:cNvSpPr>
          <p:nvPr/>
        </p:nvSpPr>
        <p:spPr bwMode="auto">
          <a:xfrm>
            <a:off x="628650" y="3200400"/>
            <a:ext cx="2286000" cy="762000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Problem Solving</a:t>
            </a:r>
          </a:p>
        </p:txBody>
      </p:sp>
      <p:sp>
        <p:nvSpPr>
          <p:cNvPr id="13321" name="Rectangle 8"/>
          <p:cNvSpPr>
            <a:spLocks noChangeArrowheads="1"/>
          </p:cNvSpPr>
          <p:nvPr/>
        </p:nvSpPr>
        <p:spPr bwMode="auto">
          <a:xfrm>
            <a:off x="3295650" y="3200400"/>
            <a:ext cx="2286000" cy="762000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Social Judgment</a:t>
            </a:r>
          </a:p>
        </p:txBody>
      </p:sp>
      <p:sp>
        <p:nvSpPr>
          <p:cNvPr id="13322" name="Rectangle 9"/>
          <p:cNvSpPr>
            <a:spLocks noChangeArrowheads="1"/>
          </p:cNvSpPr>
          <p:nvPr/>
        </p:nvSpPr>
        <p:spPr bwMode="auto">
          <a:xfrm>
            <a:off x="6038850" y="3200400"/>
            <a:ext cx="2286000" cy="762000"/>
          </a:xfrm>
          <a:prstGeom prst="rect">
            <a:avLst/>
          </a:prstGeom>
          <a:solidFill>
            <a:srgbClr val="333399"/>
          </a:solidFill>
          <a:ln w="9525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Knowledge</a:t>
            </a:r>
          </a:p>
        </p:txBody>
      </p:sp>
      <p:sp>
        <p:nvSpPr>
          <p:cNvPr id="13323" name="Line 10"/>
          <p:cNvSpPr>
            <a:spLocks noChangeShapeType="1"/>
          </p:cNvSpPr>
          <p:nvPr/>
        </p:nvSpPr>
        <p:spPr bwMode="auto">
          <a:xfrm>
            <a:off x="4286250" y="2971800"/>
            <a:ext cx="27432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4" name="Line 11"/>
          <p:cNvSpPr>
            <a:spLocks noChangeShapeType="1"/>
          </p:cNvSpPr>
          <p:nvPr/>
        </p:nvSpPr>
        <p:spPr bwMode="auto">
          <a:xfrm flipH="1">
            <a:off x="1695450" y="2971800"/>
            <a:ext cx="25908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5" name="Text Box 15"/>
          <p:cNvSpPr txBox="1">
            <a:spLocks noChangeArrowheads="1"/>
          </p:cNvSpPr>
          <p:nvPr/>
        </p:nvSpPr>
        <p:spPr bwMode="auto">
          <a:xfrm>
            <a:off x="609600" y="4114800"/>
            <a:ext cx="22860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Creative ability to solve new/unusual, ill-defined organizational problems</a:t>
            </a:r>
          </a:p>
        </p:txBody>
      </p:sp>
      <p:sp>
        <p:nvSpPr>
          <p:cNvPr id="13326" name="Text Box 16"/>
          <p:cNvSpPr txBox="1">
            <a:spLocks noChangeArrowheads="1"/>
          </p:cNvSpPr>
          <p:nvPr/>
        </p:nvSpPr>
        <p:spPr bwMode="auto">
          <a:xfrm>
            <a:off x="3200400" y="4038600"/>
            <a:ext cx="28194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Capacity to understand people   and social systems</a:t>
            </a:r>
          </a:p>
          <a:p>
            <a:pPr>
              <a:spcAft>
                <a:spcPct val="30000"/>
              </a:spcAft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 </a:t>
            </a:r>
            <a:r>
              <a:rPr lang="en-US" sz="1600">
                <a:solidFill>
                  <a:srgbClr val="333399"/>
                </a:solidFill>
                <a:latin typeface="Arial" charset="0"/>
              </a:rPr>
              <a:t>- </a:t>
            </a:r>
            <a:r>
              <a:rPr lang="en-US" sz="1600" b="1" i="1">
                <a:solidFill>
                  <a:srgbClr val="333399"/>
                </a:solidFill>
                <a:latin typeface="Arial" charset="0"/>
              </a:rPr>
              <a:t>Perspective taking</a:t>
            </a:r>
          </a:p>
          <a:p>
            <a:pPr>
              <a:spcAft>
                <a:spcPct val="30000"/>
              </a:spcAft>
            </a:pPr>
            <a:r>
              <a:rPr lang="en-US" sz="1600" b="1" i="1">
                <a:solidFill>
                  <a:srgbClr val="333399"/>
                </a:solidFill>
                <a:latin typeface="Arial" charset="0"/>
              </a:rPr>
              <a:t>  - Social  perceptiveness</a:t>
            </a:r>
          </a:p>
          <a:p>
            <a:pPr>
              <a:spcAft>
                <a:spcPct val="30000"/>
              </a:spcAft>
            </a:pPr>
            <a:r>
              <a:rPr lang="en-US" sz="1600" b="1" i="1">
                <a:solidFill>
                  <a:srgbClr val="333399"/>
                </a:solidFill>
                <a:latin typeface="Arial" charset="0"/>
              </a:rPr>
              <a:t>  - Behavioral flexibility</a:t>
            </a:r>
          </a:p>
          <a:p>
            <a:pPr>
              <a:spcAft>
                <a:spcPct val="30000"/>
              </a:spcAft>
            </a:pPr>
            <a:r>
              <a:rPr lang="en-US" sz="1600" b="1" i="1">
                <a:solidFill>
                  <a:srgbClr val="333399"/>
                </a:solidFill>
                <a:latin typeface="Arial" charset="0"/>
              </a:rPr>
              <a:t>  - Social performance</a:t>
            </a:r>
            <a:endParaRPr lang="en-US" sz="1600" b="1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13327" name="Text Box 17"/>
          <p:cNvSpPr txBox="1">
            <a:spLocks noChangeArrowheads="1"/>
          </p:cNvSpPr>
          <p:nvPr/>
        </p:nvSpPr>
        <p:spPr bwMode="auto">
          <a:xfrm>
            <a:off x="6172200" y="4038600"/>
            <a:ext cx="24384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The accumulation of information &amp; the mental structures to organize the information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543800" cy="7620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Individual Attributes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895600" y="1219200"/>
            <a:ext cx="2892425" cy="9144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3200" b="1">
                <a:solidFill>
                  <a:schemeClr val="bg1"/>
                </a:solidFill>
                <a:latin typeface="Arial" charset="0"/>
              </a:rPr>
              <a:t>Individual </a:t>
            </a:r>
          </a:p>
          <a:p>
            <a:pPr algn="ctr" eaLnBrk="0" hangingPunct="0"/>
            <a:r>
              <a:rPr lang="en-US" sz="3200" b="1">
                <a:solidFill>
                  <a:schemeClr val="bg1"/>
                </a:solidFill>
                <a:latin typeface="Arial" charset="0"/>
              </a:rPr>
              <a:t>Attributes</a:t>
            </a:r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4343400" y="2133600"/>
            <a:ext cx="0" cy="609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28600" y="2971800"/>
            <a:ext cx="2286000" cy="762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>
                <a:solidFill>
                  <a:schemeClr val="bg1"/>
                </a:solidFill>
                <a:latin typeface="Arial" charset="0"/>
              </a:rPr>
              <a:t>General Cognitive</a:t>
            </a:r>
          </a:p>
          <a:p>
            <a:pPr algn="ctr" eaLnBrk="0" hangingPunct="0"/>
            <a:r>
              <a:rPr lang="en-US" sz="2000">
                <a:solidFill>
                  <a:schemeClr val="bg1"/>
                </a:solidFill>
                <a:latin typeface="Arial" charset="0"/>
              </a:rPr>
              <a:t>Ability</a:t>
            </a:r>
            <a:endParaRPr lang="en-US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42" name="Line 8"/>
          <p:cNvSpPr>
            <a:spLocks noChangeShapeType="1"/>
          </p:cNvSpPr>
          <p:nvPr/>
        </p:nvSpPr>
        <p:spPr bwMode="auto">
          <a:xfrm>
            <a:off x="4114800" y="2743200"/>
            <a:ext cx="39624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3" name="Line 9"/>
          <p:cNvSpPr>
            <a:spLocks noChangeShapeType="1"/>
          </p:cNvSpPr>
          <p:nvPr/>
        </p:nvSpPr>
        <p:spPr bwMode="auto">
          <a:xfrm flipH="1">
            <a:off x="990600" y="2743200"/>
            <a:ext cx="32004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4" name="Line 10"/>
          <p:cNvSpPr>
            <a:spLocks noChangeShapeType="1"/>
          </p:cNvSpPr>
          <p:nvPr/>
        </p:nvSpPr>
        <p:spPr bwMode="auto">
          <a:xfrm>
            <a:off x="9906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5" name="Line 11"/>
          <p:cNvSpPr>
            <a:spLocks noChangeShapeType="1"/>
          </p:cNvSpPr>
          <p:nvPr/>
        </p:nvSpPr>
        <p:spPr bwMode="auto">
          <a:xfrm>
            <a:off x="35814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6" name="Line 12"/>
          <p:cNvSpPr>
            <a:spLocks noChangeShapeType="1"/>
          </p:cNvSpPr>
          <p:nvPr/>
        </p:nvSpPr>
        <p:spPr bwMode="auto">
          <a:xfrm>
            <a:off x="80772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7" name="Text Box 13"/>
          <p:cNvSpPr txBox="1">
            <a:spLocks noChangeArrowheads="1"/>
          </p:cNvSpPr>
          <p:nvPr/>
        </p:nvSpPr>
        <p:spPr bwMode="auto">
          <a:xfrm>
            <a:off x="0" y="3810000"/>
            <a:ext cx="2990850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Person</a:t>
            </a:r>
            <a:r>
              <a:rPr lang="ja-JP" altLang="en-US" sz="1800" b="1">
                <a:solidFill>
                  <a:schemeClr val="tx2"/>
                </a:solidFill>
                <a:latin typeface="Arial" charset="0"/>
              </a:rPr>
              <a:t>’</a:t>
            </a:r>
            <a:r>
              <a:rPr lang="en-US" sz="1800" b="1">
                <a:solidFill>
                  <a:schemeClr val="tx2"/>
                </a:solidFill>
                <a:latin typeface="Arial" charset="0"/>
              </a:rPr>
              <a:t>s intelligence</a:t>
            </a:r>
          </a:p>
          <a:p>
            <a:pPr>
              <a:spcAft>
                <a:spcPct val="30000"/>
              </a:spcAft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 </a:t>
            </a:r>
            <a:r>
              <a:rPr lang="en-US" sz="1800" b="1">
                <a:solidFill>
                  <a:srgbClr val="333399"/>
                </a:solidFill>
                <a:latin typeface="Arial" charset="0"/>
              </a:rPr>
              <a:t>- </a:t>
            </a: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Perceptual processing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 - Information processing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 - General reasoning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 - Creative &amp; divergent 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   thinking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 - Memory</a:t>
            </a:r>
          </a:p>
          <a:p>
            <a:pPr lvl="1">
              <a:spcAft>
                <a:spcPct val="30000"/>
              </a:spcAft>
              <a:buFontTx/>
              <a:buChar char="•"/>
            </a:pPr>
            <a:endParaRPr lang="en-US" sz="1800" b="1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14348" name="Text Box 14"/>
          <p:cNvSpPr txBox="1">
            <a:spLocks noChangeArrowheads="1"/>
          </p:cNvSpPr>
          <p:nvPr/>
        </p:nvSpPr>
        <p:spPr bwMode="auto">
          <a:xfrm>
            <a:off x="2971800" y="3810000"/>
            <a:ext cx="1752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Intellectual ability learned or acquired over time</a:t>
            </a:r>
          </a:p>
        </p:txBody>
      </p:sp>
      <p:sp>
        <p:nvSpPr>
          <p:cNvPr id="14349" name="Rectangle 16"/>
          <p:cNvSpPr>
            <a:spLocks noChangeArrowheads="1"/>
          </p:cNvSpPr>
          <p:nvPr/>
        </p:nvSpPr>
        <p:spPr bwMode="auto">
          <a:xfrm>
            <a:off x="2667000" y="2971800"/>
            <a:ext cx="1905000" cy="762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>
                <a:solidFill>
                  <a:schemeClr val="bg1"/>
                </a:solidFill>
                <a:latin typeface="Arial" charset="0"/>
              </a:rPr>
              <a:t>Crystallized</a:t>
            </a:r>
          </a:p>
          <a:p>
            <a:pPr algn="ctr" eaLnBrk="0" hangingPunct="0"/>
            <a:r>
              <a:rPr lang="en-US" sz="2000">
                <a:solidFill>
                  <a:schemeClr val="bg1"/>
                </a:solidFill>
                <a:latin typeface="Arial" charset="0"/>
              </a:rPr>
              <a:t>Cognitive Ability</a:t>
            </a:r>
            <a:endParaRPr lang="en-US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50" name="Rectangle 17"/>
          <p:cNvSpPr>
            <a:spLocks noChangeArrowheads="1"/>
          </p:cNvSpPr>
          <p:nvPr/>
        </p:nvSpPr>
        <p:spPr bwMode="auto">
          <a:xfrm>
            <a:off x="4800600" y="2971800"/>
            <a:ext cx="1905000" cy="762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>
                <a:solidFill>
                  <a:schemeClr val="bg1"/>
                </a:solidFill>
                <a:latin typeface="Arial" charset="0"/>
              </a:rPr>
              <a:t>Motivation</a:t>
            </a:r>
            <a:endParaRPr lang="en-US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51" name="Rectangle 18"/>
          <p:cNvSpPr>
            <a:spLocks noChangeArrowheads="1"/>
          </p:cNvSpPr>
          <p:nvPr/>
        </p:nvSpPr>
        <p:spPr bwMode="auto">
          <a:xfrm>
            <a:off x="7086600" y="2971800"/>
            <a:ext cx="1905000" cy="762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>
                <a:solidFill>
                  <a:schemeClr val="bg1"/>
                </a:solidFill>
                <a:latin typeface="Arial" charset="0"/>
              </a:rPr>
              <a:t>Personality</a:t>
            </a:r>
            <a:endParaRPr lang="en-US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52" name="Line 19"/>
          <p:cNvSpPr>
            <a:spLocks noChangeShapeType="1"/>
          </p:cNvSpPr>
          <p:nvPr/>
        </p:nvSpPr>
        <p:spPr bwMode="auto">
          <a:xfrm>
            <a:off x="57150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3" name="Text Box 20"/>
          <p:cNvSpPr txBox="1">
            <a:spLocks noChangeArrowheads="1"/>
          </p:cNvSpPr>
          <p:nvPr/>
        </p:nvSpPr>
        <p:spPr bwMode="auto">
          <a:xfrm>
            <a:off x="4724400" y="3808413"/>
            <a:ext cx="2143125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Three aspects of</a:t>
            </a:r>
          </a:p>
          <a:p>
            <a:r>
              <a:rPr lang="en-US" sz="1800" b="1">
                <a:solidFill>
                  <a:schemeClr val="tx2"/>
                </a:solidFill>
                <a:latin typeface="Arial" charset="0"/>
              </a:rPr>
              <a:t>   motivation</a:t>
            </a:r>
          </a:p>
          <a:p>
            <a:pPr>
              <a:spcAft>
                <a:spcPct val="30000"/>
              </a:spcAft>
            </a:pPr>
            <a:r>
              <a:rPr lang="en-US" sz="1800" b="1">
                <a:solidFill>
                  <a:srgbClr val="333399"/>
                </a:solidFill>
                <a:latin typeface="Arial" charset="0"/>
              </a:rPr>
              <a:t>- </a:t>
            </a: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Willingness 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- Dominance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- Social good</a:t>
            </a:r>
          </a:p>
        </p:txBody>
      </p:sp>
      <p:sp>
        <p:nvSpPr>
          <p:cNvPr id="14354" name="Text Box 21"/>
          <p:cNvSpPr txBox="1">
            <a:spLocks noChangeArrowheads="1"/>
          </p:cNvSpPr>
          <p:nvPr/>
        </p:nvSpPr>
        <p:spPr bwMode="auto">
          <a:xfrm>
            <a:off x="7061200" y="3810000"/>
            <a:ext cx="20828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latin typeface="Arial" charset="0"/>
              </a:rPr>
              <a:t> Any characteristic</a:t>
            </a:r>
          </a:p>
          <a:p>
            <a:r>
              <a:rPr lang="en-US" sz="1800" b="1">
                <a:latin typeface="Arial" charset="0"/>
              </a:rPr>
              <a:t>that helps people</a:t>
            </a:r>
          </a:p>
          <a:p>
            <a:r>
              <a:rPr lang="en-US" sz="1800" b="1">
                <a:latin typeface="Arial" charset="0"/>
              </a:rPr>
              <a:t>cope with complex</a:t>
            </a:r>
          </a:p>
          <a:p>
            <a:r>
              <a:rPr lang="en-US" sz="1800" b="1">
                <a:latin typeface="Arial" charset="0"/>
              </a:rPr>
              <a:t>organizational</a:t>
            </a:r>
          </a:p>
          <a:p>
            <a:r>
              <a:rPr lang="en-US" sz="1800" b="1">
                <a:latin typeface="Arial" charset="0"/>
              </a:rPr>
              <a:t>situations is </a:t>
            </a:r>
          </a:p>
          <a:p>
            <a:r>
              <a:rPr lang="en-US" sz="1800" b="1">
                <a:latin typeface="Arial" charset="0"/>
              </a:rPr>
              <a:t>probably related to leader performance</a:t>
            </a:r>
            <a:endParaRPr lang="en-US" sz="1800" b="1" i="1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7543800" cy="7620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Leadership Outcomes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819400" y="1371600"/>
            <a:ext cx="3124200" cy="9144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Arial" charset="0"/>
              </a:rPr>
              <a:t>Leadership</a:t>
            </a:r>
          </a:p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Arial" charset="0"/>
              </a:rPr>
              <a:t>Outcomes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4343400" y="2286000"/>
            <a:ext cx="0" cy="4572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09600" y="2971800"/>
            <a:ext cx="2514600" cy="762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chemeClr val="bg1"/>
                </a:solidFill>
                <a:latin typeface="Arial" charset="0"/>
              </a:rPr>
              <a:t>Problem Solving</a:t>
            </a:r>
          </a:p>
        </p:txBody>
      </p:sp>
      <p:sp>
        <p:nvSpPr>
          <p:cNvPr id="15366" name="Rectangle 7"/>
          <p:cNvSpPr>
            <a:spLocks noChangeArrowheads="1"/>
          </p:cNvSpPr>
          <p:nvPr/>
        </p:nvSpPr>
        <p:spPr bwMode="auto">
          <a:xfrm>
            <a:off x="6019800" y="2971800"/>
            <a:ext cx="2286000" cy="7620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chemeClr val="bg1"/>
                </a:solidFill>
                <a:latin typeface="Arial" charset="0"/>
              </a:rPr>
              <a:t>Performance</a:t>
            </a:r>
          </a:p>
        </p:txBody>
      </p:sp>
      <p:sp>
        <p:nvSpPr>
          <p:cNvPr id="15367" name="Line 8"/>
          <p:cNvSpPr>
            <a:spLocks noChangeShapeType="1"/>
          </p:cNvSpPr>
          <p:nvPr/>
        </p:nvSpPr>
        <p:spPr bwMode="auto">
          <a:xfrm>
            <a:off x="4267200" y="2743200"/>
            <a:ext cx="27432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8" name="Line 9"/>
          <p:cNvSpPr>
            <a:spLocks noChangeShapeType="1"/>
          </p:cNvSpPr>
          <p:nvPr/>
        </p:nvSpPr>
        <p:spPr bwMode="auto">
          <a:xfrm flipH="1">
            <a:off x="1676400" y="2743200"/>
            <a:ext cx="25908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Line 10"/>
          <p:cNvSpPr>
            <a:spLocks noChangeShapeType="1"/>
          </p:cNvSpPr>
          <p:nvPr/>
        </p:nvSpPr>
        <p:spPr bwMode="auto">
          <a:xfrm>
            <a:off x="16764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Line 12"/>
          <p:cNvSpPr>
            <a:spLocks noChangeShapeType="1"/>
          </p:cNvSpPr>
          <p:nvPr/>
        </p:nvSpPr>
        <p:spPr bwMode="auto">
          <a:xfrm>
            <a:off x="70104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Text Box 13"/>
          <p:cNvSpPr txBox="1">
            <a:spLocks noChangeArrowheads="1"/>
          </p:cNvSpPr>
          <p:nvPr/>
        </p:nvSpPr>
        <p:spPr bwMode="auto">
          <a:xfrm>
            <a:off x="457200" y="3808413"/>
            <a:ext cx="4572000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Criteria = originality &amp; quality of solutions to problem situations – good  problem solving involves creating solutions that are:</a:t>
            </a:r>
          </a:p>
          <a:p>
            <a:pPr>
              <a:spcAft>
                <a:spcPct val="30000"/>
              </a:spcAft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</a:t>
            </a: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- Logical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- Effective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- Unique</a:t>
            </a:r>
          </a:p>
          <a:p>
            <a:pPr>
              <a:spcAft>
                <a:spcPct val="30000"/>
              </a:spcAft>
            </a:pPr>
            <a:r>
              <a:rPr lang="en-US" sz="1800" b="1" i="1">
                <a:solidFill>
                  <a:srgbClr val="333399"/>
                </a:solidFill>
                <a:latin typeface="Arial" charset="0"/>
              </a:rPr>
              <a:t> - Go beyond given information</a:t>
            </a:r>
          </a:p>
        </p:txBody>
      </p:sp>
      <p:sp>
        <p:nvSpPr>
          <p:cNvPr id="15372" name="Text Box 15"/>
          <p:cNvSpPr txBox="1">
            <a:spLocks noChangeArrowheads="1"/>
          </p:cNvSpPr>
          <p:nvPr/>
        </p:nvSpPr>
        <p:spPr bwMode="auto">
          <a:xfrm>
            <a:off x="6019800" y="3810000"/>
            <a:ext cx="28194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FontTx/>
              <a:buChar char="•"/>
            </a:pPr>
            <a:r>
              <a:rPr lang="en-US" sz="1800" b="1">
                <a:solidFill>
                  <a:schemeClr val="tx2"/>
                </a:solidFill>
                <a:latin typeface="Arial" charset="0"/>
              </a:rPr>
              <a:t> Degree to which a leader has successfully performed his/her assigned duties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450263" cy="838200"/>
          </a:xfrm>
        </p:spPr>
        <p:txBody>
          <a:bodyPr/>
          <a:lstStyle/>
          <a:p>
            <a:pPr eaLnBrk="1" hangingPunct="1"/>
            <a:r>
              <a:rPr lang="en-US" sz="4000">
                <a:latin typeface="Arial" charset="0"/>
              </a:rPr>
              <a:t>Skills Model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828800" y="1447800"/>
            <a:ext cx="73152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1" i="1" u="sng">
                <a:solidFill>
                  <a:srgbClr val="000099"/>
                </a:solidFill>
                <a:latin typeface="Arial" charset="0"/>
              </a:rPr>
              <a:t>        </a:t>
            </a:r>
            <a:r>
              <a:rPr lang="en-US" b="1" i="1" u="sng">
                <a:solidFill>
                  <a:srgbClr val="000099"/>
                </a:solidFill>
                <a:latin typeface="Arial" charset="0"/>
              </a:rPr>
              <a:t>Skills Model of Leadership</a:t>
            </a:r>
            <a:r>
              <a:rPr lang="en-US" i="1" u="sng">
                <a:solidFill>
                  <a:srgbClr val="000099"/>
                </a:solidFill>
                <a:latin typeface="Arial" charset="0"/>
              </a:rPr>
              <a:t>  	</a:t>
            </a:r>
            <a:r>
              <a:rPr lang="en-US" sz="2000" i="1" u="sng">
                <a:solidFill>
                  <a:srgbClr val="000099"/>
                </a:solidFill>
                <a:latin typeface="Arial" charset="0"/>
              </a:rPr>
              <a:t>    </a:t>
            </a:r>
            <a:endParaRPr lang="en-US" sz="1800" i="1" u="sng">
              <a:solidFill>
                <a:srgbClr val="000099"/>
              </a:solidFill>
              <a:latin typeface="Arial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1800" i="1">
              <a:solidFill>
                <a:srgbClr val="000099"/>
              </a:solidFill>
              <a:latin typeface="Arial" charset="0"/>
            </a:endParaRPr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550" y="2070100"/>
            <a:ext cx="7537450" cy="4178300"/>
          </a:xfrm>
          <a:prstGeom prst="rect">
            <a:avLst/>
          </a:prstGeom>
          <a:noFill/>
          <a:ln w="25400">
            <a:solidFill>
              <a:srgbClr val="333399"/>
            </a:solidFill>
            <a:miter lim="800000"/>
            <a:headEnd/>
            <a:tailEnd/>
          </a:ln>
          <a:effectLst>
            <a:outerShdw dist="127000" dir="7612194" algn="ctr" rotWithShape="0">
              <a:srgbClr val="333399"/>
            </a:outerShdw>
          </a:effectLst>
        </p:spPr>
      </p:pic>
    </p:spTree>
  </p:cSld>
  <p:clrMapOvr>
    <a:masterClrMapping/>
  </p:clrMapOvr>
  <p:transition xmlns:p14="http://schemas.microsoft.com/office/powerpoint/2010/main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543800" cy="7620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Career Experiences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819400" y="1219200"/>
            <a:ext cx="3124200" cy="914400"/>
          </a:xfrm>
          <a:prstGeom prst="rect">
            <a:avLst/>
          </a:prstGeom>
          <a:solidFill>
            <a:srgbClr val="006699"/>
          </a:solidFill>
          <a:ln w="9525">
            <a:solidFill>
              <a:srgbClr val="0066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3200" b="1">
                <a:solidFill>
                  <a:schemeClr val="bg1"/>
                </a:solidFill>
                <a:latin typeface="Arial" charset="0"/>
              </a:rPr>
              <a:t>Career</a:t>
            </a:r>
          </a:p>
          <a:p>
            <a:pPr algn="ctr" eaLnBrk="0" hangingPunct="0"/>
            <a:r>
              <a:rPr lang="en-US" sz="3200" b="1">
                <a:solidFill>
                  <a:schemeClr val="bg1"/>
                </a:solidFill>
                <a:latin typeface="Arial" charset="0"/>
              </a:rPr>
              <a:t>Experiences</a:t>
            </a:r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4343400" y="2133600"/>
            <a:ext cx="0" cy="609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52400" y="2971800"/>
            <a:ext cx="2057400" cy="762000"/>
          </a:xfrm>
          <a:prstGeom prst="rect">
            <a:avLst/>
          </a:prstGeom>
          <a:solidFill>
            <a:srgbClr val="006699"/>
          </a:solidFill>
          <a:ln w="9525">
            <a:solidFill>
              <a:srgbClr val="0066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Challenging</a:t>
            </a:r>
          </a:p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Assignments</a:t>
            </a:r>
            <a:endParaRPr lang="en-US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4114800" y="2743200"/>
            <a:ext cx="39624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 flipH="1">
            <a:off x="990600" y="2743200"/>
            <a:ext cx="3200400" cy="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9906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34290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>
            <a:off x="80772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457200" y="4343400"/>
            <a:ext cx="8458200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spcAft>
                <a:spcPct val="30000"/>
              </a:spcAft>
              <a:buFont typeface="Wingdings" charset="0"/>
              <a:buChar char="v"/>
            </a:pPr>
            <a:endParaRPr lang="en-US" b="1">
              <a:solidFill>
                <a:schemeClr val="tx2"/>
              </a:solidFill>
              <a:latin typeface="Arial" charset="0"/>
            </a:endParaRPr>
          </a:p>
          <a:p>
            <a:pPr>
              <a:spcAft>
                <a:spcPct val="30000"/>
              </a:spcAft>
              <a:buFont typeface="Wingdings" charset="0"/>
              <a:buChar char="v"/>
            </a:pPr>
            <a:endParaRPr lang="en-US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7420" name="Rectangle 13"/>
          <p:cNvSpPr>
            <a:spLocks noChangeArrowheads="1"/>
          </p:cNvSpPr>
          <p:nvPr/>
        </p:nvSpPr>
        <p:spPr bwMode="auto">
          <a:xfrm>
            <a:off x="2438400" y="2971800"/>
            <a:ext cx="2057400" cy="762000"/>
          </a:xfrm>
          <a:prstGeom prst="rect">
            <a:avLst/>
          </a:prstGeom>
          <a:solidFill>
            <a:srgbClr val="006699"/>
          </a:solidFill>
          <a:ln w="9525">
            <a:solidFill>
              <a:srgbClr val="0066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Mentoring</a:t>
            </a:r>
            <a:endParaRPr lang="en-US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421" name="Rectangle 14"/>
          <p:cNvSpPr>
            <a:spLocks noChangeArrowheads="1"/>
          </p:cNvSpPr>
          <p:nvPr/>
        </p:nvSpPr>
        <p:spPr bwMode="auto">
          <a:xfrm>
            <a:off x="4724400" y="2971800"/>
            <a:ext cx="2057400" cy="762000"/>
          </a:xfrm>
          <a:prstGeom prst="rect">
            <a:avLst/>
          </a:prstGeom>
          <a:solidFill>
            <a:srgbClr val="006699"/>
          </a:solidFill>
          <a:ln w="9525">
            <a:solidFill>
              <a:srgbClr val="0066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Appropriate</a:t>
            </a:r>
          </a:p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Training</a:t>
            </a:r>
            <a:endParaRPr lang="en-US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422" name="Rectangle 15"/>
          <p:cNvSpPr>
            <a:spLocks noChangeArrowheads="1"/>
          </p:cNvSpPr>
          <p:nvPr/>
        </p:nvSpPr>
        <p:spPr bwMode="auto">
          <a:xfrm>
            <a:off x="6934200" y="2971800"/>
            <a:ext cx="2133600" cy="914400"/>
          </a:xfrm>
          <a:prstGeom prst="rect">
            <a:avLst/>
          </a:prstGeom>
          <a:solidFill>
            <a:srgbClr val="006699"/>
          </a:solidFill>
          <a:ln w="9525">
            <a:solidFill>
              <a:srgbClr val="0066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Hands-on</a:t>
            </a:r>
          </a:p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 Experience with</a:t>
            </a:r>
          </a:p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Novelty</a:t>
            </a:r>
            <a:endParaRPr lang="en-US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423" name="Line 16"/>
          <p:cNvSpPr>
            <a:spLocks noChangeShapeType="1"/>
          </p:cNvSpPr>
          <p:nvPr/>
        </p:nvSpPr>
        <p:spPr bwMode="auto">
          <a:xfrm>
            <a:off x="5715000" y="2743200"/>
            <a:ext cx="0" cy="228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24" name="Rectangle 19"/>
          <p:cNvSpPr>
            <a:spLocks noChangeArrowheads="1"/>
          </p:cNvSpPr>
          <p:nvPr/>
        </p:nvSpPr>
        <p:spPr bwMode="auto">
          <a:xfrm>
            <a:off x="609600" y="3962400"/>
            <a:ext cx="78486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10000"/>
              </a:spcAft>
              <a:buFont typeface="Wingdings" charset="0"/>
              <a:buChar char="v"/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Experience gained during career influences leader</a:t>
            </a:r>
            <a:r>
              <a:rPr lang="ja-JP" altLang="en-US" b="1">
                <a:solidFill>
                  <a:schemeClr val="tx2"/>
                </a:solidFill>
                <a:latin typeface="Arial" charset="0"/>
              </a:rPr>
              <a:t>’</a:t>
            </a:r>
            <a:r>
              <a:rPr lang="en-US" b="1">
                <a:solidFill>
                  <a:schemeClr val="tx2"/>
                </a:solidFill>
                <a:latin typeface="Arial" charset="0"/>
              </a:rPr>
              <a:t>s knowledge &amp; skills to solve complex problems</a:t>
            </a:r>
            <a:r>
              <a:rPr lang="en-US">
                <a:solidFill>
                  <a:srgbClr val="333399"/>
                </a:solidFill>
                <a:latin typeface="Arial" charset="0"/>
              </a:rPr>
              <a:t> </a:t>
            </a:r>
            <a:endParaRPr lang="en-US">
              <a:latin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charset="0"/>
              <a:buChar char="v"/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Leaders learn and develop higher levels of conceptual capacity if they progressively confront more complex and long-term problems as they ascend the organizational hierarchy</a:t>
            </a:r>
            <a:r>
              <a:rPr lang="en-US">
                <a:solidFill>
                  <a:srgbClr val="333399"/>
                </a:solidFill>
                <a:latin typeface="Arial" charset="0"/>
              </a:rPr>
              <a:t> </a:t>
            </a:r>
            <a:endParaRPr lang="en-US">
              <a:solidFill>
                <a:srgbClr val="006699"/>
              </a:solidFill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533400"/>
            <a:ext cx="7543800" cy="7620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Environmental Influences</a:t>
            </a: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2819400" y="1524000"/>
            <a:ext cx="3124200" cy="9144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</a:rPr>
              <a:t> </a:t>
            </a:r>
            <a:r>
              <a:rPr lang="en-US" sz="3200" b="1">
                <a:solidFill>
                  <a:schemeClr val="bg1"/>
                </a:solidFill>
                <a:latin typeface="Arial" charset="0"/>
                <a:ea typeface="+mn-ea"/>
              </a:rPr>
              <a:t>Environmental</a:t>
            </a:r>
          </a:p>
          <a:p>
            <a:pPr algn="ctr" eaLnBrk="0" hangingPunct="0">
              <a:defRPr/>
            </a:pPr>
            <a:r>
              <a:rPr lang="en-US" sz="3200" b="1">
                <a:solidFill>
                  <a:schemeClr val="bg1"/>
                </a:solidFill>
                <a:latin typeface="Arial" charset="0"/>
                <a:ea typeface="+mn-ea"/>
              </a:rPr>
              <a:t>Influences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4343400" y="2438400"/>
            <a:ext cx="0" cy="609600"/>
          </a:xfrm>
          <a:prstGeom prst="line">
            <a:avLst/>
          </a:prstGeom>
          <a:noFill/>
          <a:ln w="762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7" name="Rectangle 13"/>
          <p:cNvSpPr>
            <a:spLocks noChangeArrowheads="1"/>
          </p:cNvSpPr>
          <p:nvPr/>
        </p:nvSpPr>
        <p:spPr bwMode="auto">
          <a:xfrm>
            <a:off x="3200400" y="3048000"/>
            <a:ext cx="2590800" cy="914400"/>
          </a:xfrm>
          <a:prstGeom prst="rect">
            <a:avLst/>
          </a:prstGeom>
          <a:solidFill>
            <a:srgbClr val="00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Factors</a:t>
            </a:r>
          </a:p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Outside of Leader</a:t>
            </a:r>
            <a:r>
              <a:rPr lang="ja-JP" altLang="en-US" sz="2000" b="1">
                <a:solidFill>
                  <a:schemeClr val="bg1"/>
                </a:solidFill>
                <a:latin typeface="Arial" charset="0"/>
              </a:rPr>
              <a:t>’</a:t>
            </a:r>
            <a:r>
              <a:rPr lang="en-US" sz="2000" b="1">
                <a:solidFill>
                  <a:schemeClr val="bg1"/>
                </a:solidFill>
                <a:latin typeface="Arial" charset="0"/>
              </a:rPr>
              <a:t>s</a:t>
            </a:r>
          </a:p>
          <a:p>
            <a:pPr algn="ctr" eaLnBrk="0" hangingPunct="0"/>
            <a:r>
              <a:rPr lang="en-US" sz="2000" b="1">
                <a:solidFill>
                  <a:schemeClr val="bg1"/>
                </a:solidFill>
                <a:latin typeface="Arial" charset="0"/>
              </a:rPr>
              <a:t>Control</a:t>
            </a:r>
            <a:endParaRPr lang="en-US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8438" name="Rectangle 16"/>
          <p:cNvSpPr>
            <a:spLocks noChangeArrowheads="1"/>
          </p:cNvSpPr>
          <p:nvPr/>
        </p:nvSpPr>
        <p:spPr bwMode="auto">
          <a:xfrm>
            <a:off x="533400" y="4191000"/>
            <a:ext cx="7848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Aft>
                <a:spcPct val="30000"/>
              </a:spcAft>
              <a:buFont typeface="Wingdings" charset="0"/>
              <a:buChar char="v"/>
            </a:pPr>
            <a:r>
              <a:rPr lang="en-US" b="1">
                <a:solidFill>
                  <a:schemeClr val="tx2"/>
                </a:solidFill>
                <a:latin typeface="Arial" charset="0"/>
              </a:rPr>
              <a:t>Factors in a leader</a:t>
            </a:r>
            <a:r>
              <a:rPr lang="ja-JP" altLang="en-US" b="1">
                <a:solidFill>
                  <a:schemeClr val="tx2"/>
                </a:solidFill>
                <a:latin typeface="Arial" charset="0"/>
              </a:rPr>
              <a:t>’</a:t>
            </a:r>
            <a:r>
              <a:rPr lang="en-US" b="1">
                <a:solidFill>
                  <a:schemeClr val="tx2"/>
                </a:solidFill>
                <a:latin typeface="Arial" charset="0"/>
              </a:rPr>
              <a:t>s situation that lie outside of the leader</a:t>
            </a:r>
            <a:r>
              <a:rPr lang="ja-JP" altLang="en-US" b="1">
                <a:solidFill>
                  <a:schemeClr val="tx2"/>
                </a:solidFill>
                <a:latin typeface="Arial" charset="0"/>
              </a:rPr>
              <a:t>’</a:t>
            </a:r>
            <a:r>
              <a:rPr lang="en-US" b="1">
                <a:solidFill>
                  <a:schemeClr val="tx2"/>
                </a:solidFill>
                <a:latin typeface="Arial" charset="0"/>
              </a:rPr>
              <a:t>s competencies, characteristics, and experiences</a:t>
            </a:r>
          </a:p>
          <a:p>
            <a:pPr marL="742950" lvl="1" indent="-285750" eaLnBrk="0" hangingPunct="0">
              <a:spcAft>
                <a:spcPct val="30000"/>
              </a:spcAft>
              <a:buFont typeface="Arial" charset="0"/>
              <a:buChar char="–"/>
            </a:pPr>
            <a:r>
              <a:rPr lang="en-US" b="1" i="1">
                <a:solidFill>
                  <a:srgbClr val="333399"/>
                </a:solidFill>
                <a:latin typeface="Arial" charset="0"/>
              </a:rPr>
              <a:t>Outdated technology</a:t>
            </a:r>
          </a:p>
          <a:p>
            <a:pPr marL="742950" lvl="1" indent="-285750" eaLnBrk="0" hangingPunct="0">
              <a:spcAft>
                <a:spcPct val="30000"/>
              </a:spcAft>
              <a:buFont typeface="Arial" charset="0"/>
              <a:buChar char="–"/>
            </a:pPr>
            <a:r>
              <a:rPr lang="en-US" b="1" i="1">
                <a:solidFill>
                  <a:srgbClr val="333399"/>
                </a:solidFill>
                <a:latin typeface="Arial" charset="0"/>
              </a:rPr>
              <a:t>Subordinates</a:t>
            </a:r>
            <a:r>
              <a:rPr lang="ja-JP" altLang="en-US" b="1" i="1">
                <a:solidFill>
                  <a:srgbClr val="333399"/>
                </a:solidFill>
                <a:latin typeface="Arial" charset="0"/>
              </a:rPr>
              <a:t>’</a:t>
            </a:r>
            <a:r>
              <a:rPr lang="en-US" b="1" i="1">
                <a:solidFill>
                  <a:srgbClr val="333399"/>
                </a:solidFill>
                <a:latin typeface="Arial" charset="0"/>
              </a:rPr>
              <a:t> skill levels</a:t>
            </a:r>
            <a:endParaRPr lang="en-US" b="1">
              <a:solidFill>
                <a:srgbClr val="333399"/>
              </a:solidFill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990600"/>
            <a:ext cx="6096000" cy="1447800"/>
          </a:xfrm>
        </p:spPr>
        <p:txBody>
          <a:bodyPr/>
          <a:lstStyle/>
          <a:p>
            <a:pPr eaLnBrk="1" hangingPunct="1"/>
            <a:r>
              <a:rPr lang="en-US">
                <a:solidFill>
                  <a:srgbClr val="003366"/>
                </a:solidFill>
                <a:latin typeface="Arial" charset="0"/>
              </a:rPr>
              <a:t>How Does the Skills Approach Work?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276600"/>
            <a:ext cx="5562600" cy="1905000"/>
          </a:xfrm>
        </p:spPr>
        <p:txBody>
          <a:bodyPr/>
          <a:lstStyle/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Focus of Skills Approach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Strengths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Criticisms</a:t>
            </a:r>
          </a:p>
          <a:p>
            <a:pPr algn="l" eaLnBrk="1" hangingPunct="1">
              <a:buFont typeface="Wingdings" charset="0"/>
              <a:buChar char="v"/>
            </a:pPr>
            <a:r>
              <a:rPr lang="en-US">
                <a:latin typeface="Arial" charset="0"/>
              </a:rPr>
              <a:t> Application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382000" cy="7620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Skills Approach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1500" y="2133600"/>
            <a:ext cx="3619500" cy="41148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Focus is primarily </a:t>
            </a:r>
            <a:r>
              <a:rPr lang="en-US" b="1" i="1">
                <a:solidFill>
                  <a:srgbClr val="800080"/>
                </a:solidFill>
                <a:latin typeface="Arial" charset="0"/>
              </a:rPr>
              <a:t>descriptive</a:t>
            </a:r>
            <a:r>
              <a:rPr lang="en-US">
                <a:latin typeface="Arial" charset="0"/>
              </a:rPr>
              <a:t> – it describes leadership from skills perspective</a:t>
            </a:r>
          </a:p>
          <a:p>
            <a:pPr eaLnBrk="1" hangingPunct="1"/>
            <a:r>
              <a:rPr lang="en-US">
                <a:latin typeface="Arial" charset="0"/>
              </a:rPr>
              <a:t>Provides structure for understanding the nature of effective leadership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2133600"/>
            <a:ext cx="4191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>
                <a:latin typeface="Arial" charset="0"/>
              </a:rPr>
              <a:t> </a:t>
            </a:r>
            <a:r>
              <a:rPr lang="en-US" sz="2400" b="1">
                <a:solidFill>
                  <a:srgbClr val="006699"/>
                </a:solidFill>
                <a:latin typeface="Arial" charset="0"/>
              </a:rPr>
              <a:t>Katz (1955)</a:t>
            </a:r>
            <a:r>
              <a:rPr lang="en-US" sz="2400">
                <a:latin typeface="Arial" charset="0"/>
              </a:rPr>
              <a:t> </a:t>
            </a:r>
            <a:r>
              <a:rPr lang="en-US" sz="2400">
                <a:solidFill>
                  <a:schemeClr val="tx1"/>
                </a:solidFill>
                <a:latin typeface="Arial" charset="0"/>
              </a:rPr>
              <a:t>suggests importance of particular leadership skills varies depending where leaders reside in management hierarchy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>
                <a:solidFill>
                  <a:srgbClr val="333399"/>
                </a:solidFill>
                <a:latin typeface="Arial" charset="0"/>
              </a:rPr>
              <a:t>Mumford et al. (2000)</a:t>
            </a:r>
            <a:r>
              <a:rPr lang="en-US" sz="2400">
                <a:latin typeface="Arial" charset="0"/>
              </a:rPr>
              <a:t> </a:t>
            </a:r>
            <a:r>
              <a:rPr lang="en-US" sz="2400">
                <a:solidFill>
                  <a:schemeClr val="tx1"/>
                </a:solidFill>
                <a:latin typeface="Arial" charset="0"/>
              </a:rPr>
              <a:t>suggest leadership outcomes are direct result of leader</a:t>
            </a:r>
            <a:r>
              <a:rPr lang="ja-JP" altLang="en-US" sz="2400">
                <a:solidFill>
                  <a:schemeClr val="tx1"/>
                </a:solidFill>
                <a:latin typeface="Arial" charset="0"/>
              </a:rPr>
              <a:t>’</a:t>
            </a:r>
            <a:r>
              <a:rPr lang="en-US" sz="2400">
                <a:solidFill>
                  <a:schemeClr val="tx1"/>
                </a:solidFill>
                <a:latin typeface="Arial" charset="0"/>
              </a:rPr>
              <a:t>s skilled competency in problem solving, social judgment &amp; knowledge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333500" y="1447800"/>
            <a:ext cx="2057400" cy="457200"/>
          </a:xfrm>
          <a:prstGeom prst="rect">
            <a:avLst/>
          </a:prstGeom>
          <a:solidFill>
            <a:srgbClr val="0066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Focus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4495800" y="1295400"/>
            <a:ext cx="3657600" cy="822325"/>
          </a:xfrm>
          <a:prstGeom prst="rect">
            <a:avLst/>
          </a:prstGeom>
          <a:solidFill>
            <a:srgbClr val="0066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b="1">
                <a:solidFill>
                  <a:schemeClr val="bg1"/>
                </a:solidFill>
                <a:latin typeface="Arial" charset="0"/>
                <a:ea typeface="+mn-ea"/>
              </a:rPr>
              <a:t>Principal Research Perspectives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8382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Strengths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8077200" cy="4800600"/>
          </a:xfrm>
        </p:spPr>
        <p:txBody>
          <a:bodyPr/>
          <a:lstStyle/>
          <a:p>
            <a:pPr eaLnBrk="1" hangingPunct="1"/>
            <a:r>
              <a:rPr lang="en-US" sz="2800">
                <a:latin typeface="Arial" charset="0"/>
              </a:rPr>
              <a:t>First approach to conceptualize and create a </a:t>
            </a:r>
            <a:r>
              <a:rPr lang="en-US" sz="2800" b="1" i="1">
                <a:solidFill>
                  <a:srgbClr val="333399"/>
                </a:solidFill>
                <a:latin typeface="Arial" charset="0"/>
              </a:rPr>
              <a:t>structure</a:t>
            </a:r>
            <a:r>
              <a:rPr lang="en-US" sz="2800" b="1" i="1">
                <a:solidFill>
                  <a:srgbClr val="6600CC"/>
                </a:solidFill>
                <a:latin typeface="Arial" charset="0"/>
              </a:rPr>
              <a:t> </a:t>
            </a:r>
            <a:r>
              <a:rPr lang="en-US" sz="2800">
                <a:latin typeface="Arial" charset="0"/>
              </a:rPr>
              <a:t>of the process of leadership around skills</a:t>
            </a:r>
          </a:p>
          <a:p>
            <a:pPr eaLnBrk="1" hangingPunct="1"/>
            <a:r>
              <a:rPr lang="en-US" sz="2800">
                <a:latin typeface="Arial" charset="0"/>
              </a:rPr>
              <a:t>Describing leadership in terms of skills makes leadership </a:t>
            </a:r>
            <a:r>
              <a:rPr lang="en-US" sz="2800" b="1" i="1">
                <a:solidFill>
                  <a:srgbClr val="660066"/>
                </a:solidFill>
                <a:latin typeface="Arial" charset="0"/>
              </a:rPr>
              <a:t>available to everyone</a:t>
            </a:r>
          </a:p>
          <a:p>
            <a:pPr eaLnBrk="1" hangingPunct="1"/>
            <a:r>
              <a:rPr lang="en-US" sz="2800">
                <a:latin typeface="Arial" charset="0"/>
              </a:rPr>
              <a:t>Provides an </a:t>
            </a:r>
            <a:r>
              <a:rPr lang="en-US" sz="2800" b="1" i="1">
                <a:latin typeface="Arial" charset="0"/>
              </a:rPr>
              <a:t>expansive view</a:t>
            </a:r>
            <a:r>
              <a:rPr lang="en-US" sz="2800">
                <a:latin typeface="Arial" charset="0"/>
              </a:rPr>
              <a:t> of leadership that incorporates wide variety of components (i.e., problem-solving skills, social judgment skills)</a:t>
            </a:r>
          </a:p>
          <a:p>
            <a:pPr eaLnBrk="1" hangingPunct="1"/>
            <a:r>
              <a:rPr lang="en-US" sz="2800">
                <a:latin typeface="Arial" charset="0"/>
              </a:rPr>
              <a:t>Provides a structure </a:t>
            </a:r>
            <a:r>
              <a:rPr lang="en-US" sz="2800" b="1" i="1">
                <a:latin typeface="Arial" charset="0"/>
              </a:rPr>
              <a:t>consistent</a:t>
            </a:r>
            <a:r>
              <a:rPr lang="en-US" sz="2800">
                <a:solidFill>
                  <a:srgbClr val="006666"/>
                </a:solidFill>
                <a:latin typeface="Arial" charset="0"/>
              </a:rPr>
              <a:t> </a:t>
            </a:r>
            <a:r>
              <a:rPr lang="en-US" sz="2800">
                <a:latin typeface="Arial" charset="0"/>
              </a:rPr>
              <a:t>with leadership education programs</a:t>
            </a:r>
          </a:p>
          <a:p>
            <a:pPr eaLnBrk="1" hangingPunct="1"/>
            <a:endParaRPr lang="en-US" sz="280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9144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Criticisms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772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mtClean="0">
                <a:ea typeface="+mn-ea"/>
              </a:rPr>
              <a:t>Breadth of the skills approach appears to </a:t>
            </a:r>
            <a:r>
              <a:rPr lang="en-US" b="1" i="1" smtClean="0">
                <a:ea typeface="+mn-ea"/>
              </a:rPr>
              <a:t>extend</a:t>
            </a:r>
            <a:r>
              <a:rPr lang="en-US" b="1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 </a:t>
            </a:r>
            <a:r>
              <a:rPr lang="en-US" smtClean="0">
                <a:ea typeface="+mn-ea"/>
              </a:rPr>
              <a:t>beyond the boundaries of leadership, making it more general,less precise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mtClean="0">
                <a:ea typeface="+mn-ea"/>
              </a:rPr>
              <a:t>Weak in predictive value; does not explain </a:t>
            </a:r>
            <a:r>
              <a:rPr lang="en-US" b="1" i="1" smtClean="0">
                <a:solidFill>
                  <a:srgbClr val="660066"/>
                </a:solidFill>
                <a:ea typeface="+mn-ea"/>
              </a:rPr>
              <a:t>how</a:t>
            </a:r>
            <a:r>
              <a:rPr lang="en-US" smtClean="0">
                <a:solidFill>
                  <a:srgbClr val="660066"/>
                </a:solidFill>
                <a:ea typeface="+mn-ea"/>
              </a:rPr>
              <a:t> </a:t>
            </a:r>
            <a:r>
              <a:rPr lang="en-US" smtClean="0">
                <a:ea typeface="+mn-ea"/>
              </a:rPr>
              <a:t>skills lead to effective leadership performance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mtClean="0">
                <a:ea typeface="+mn-ea"/>
              </a:rPr>
              <a:t>Skills model includes individual attributes that are </a:t>
            </a:r>
            <a:r>
              <a:rPr lang="en-US" b="1" i="1" smtClean="0">
                <a:solidFill>
                  <a:srgbClr val="333399"/>
                </a:solidFill>
                <a:ea typeface="+mn-ea"/>
              </a:rPr>
              <a:t>trait-like</a:t>
            </a:r>
            <a:endParaRPr lang="en-US" smtClean="0">
              <a:solidFill>
                <a:srgbClr val="333399"/>
              </a:solidFill>
              <a:ea typeface="+mn-ea"/>
            </a:endParaRPr>
          </a:p>
        </p:txBody>
      </p:sp>
    </p:spTree>
  </p:cSld>
  <p:clrMapOvr>
    <a:masterClrMapping/>
  </p:clrMapOvr>
  <p:transition xmlns:p14="http://schemas.microsoft.com/office/powerpoint/2010/main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838200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Application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6868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Aft>
                <a:spcPct val="15000"/>
              </a:spcAft>
            </a:pPr>
            <a:r>
              <a:rPr lang="en-US">
                <a:latin typeface="Arial" charset="0"/>
              </a:rPr>
              <a:t>The Skills Approach provides a way to delineate the skills of a leader</a:t>
            </a:r>
          </a:p>
          <a:p>
            <a:pPr eaLnBrk="1" hangingPunct="1">
              <a:lnSpc>
                <a:spcPct val="90000"/>
              </a:lnSpc>
              <a:spcAft>
                <a:spcPct val="15000"/>
              </a:spcAft>
            </a:pPr>
            <a:r>
              <a:rPr lang="en-US">
                <a:latin typeface="Arial" charset="0"/>
              </a:rPr>
              <a:t>It is applicable to leaders at all levels within the organization</a:t>
            </a:r>
          </a:p>
          <a:p>
            <a:pPr eaLnBrk="1" hangingPunct="1">
              <a:lnSpc>
                <a:spcPct val="90000"/>
              </a:lnSpc>
              <a:spcAft>
                <a:spcPct val="15000"/>
              </a:spcAft>
            </a:pPr>
            <a:r>
              <a:rPr lang="en-US">
                <a:latin typeface="Arial" charset="0"/>
              </a:rPr>
              <a:t>The skills inventory can provide insights into the individual</a:t>
            </a:r>
            <a:r>
              <a:rPr lang="ja-JP" altLang="en-US">
                <a:latin typeface="Arial" charset="0"/>
              </a:rPr>
              <a:t>’</a:t>
            </a:r>
            <a:r>
              <a:rPr lang="en-US">
                <a:latin typeface="Arial" charset="0"/>
              </a:rPr>
              <a:t>s leadership competencies</a:t>
            </a:r>
          </a:p>
          <a:p>
            <a:pPr eaLnBrk="1" hangingPunct="1">
              <a:lnSpc>
                <a:spcPct val="90000"/>
              </a:lnSpc>
              <a:spcAft>
                <a:spcPct val="15000"/>
              </a:spcAft>
            </a:pPr>
            <a:r>
              <a:rPr lang="en-US">
                <a:latin typeface="Arial" charset="0"/>
              </a:rPr>
              <a:t>Test scores allow leaders to learn about areas in which they may wish to seek further training</a:t>
            </a:r>
          </a:p>
        </p:txBody>
      </p:sp>
    </p:spTree>
  </p:cSld>
  <p:clrMapOvr>
    <a:masterClrMapping/>
  </p:clrMapOvr>
  <p:transition xmlns:p14="http://schemas.microsoft.com/office/powerpoint/2010/main"/>
</p:sld>
</file>

<file path=ppt/theme/theme1.xml><?xml version="1.0" encoding="utf-8"?>
<a:theme xmlns:a="http://schemas.openxmlformats.org/drawingml/2006/main" name="Leadeship with background">
  <a:themeElements>
    <a:clrScheme name="Leadeship with backgroun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eadeship with backgrou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adeship with 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adeship with backgroun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adeship with background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adeship with background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adeship with background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adeship with background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adeship with background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6036</TotalTime>
  <Words>957</Words>
  <Application>Microsoft Macintosh PowerPoint</Application>
  <PresentationFormat>On-screen Show (4:3)</PresentationFormat>
  <Paragraphs>189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Times New Roman</vt:lpstr>
      <vt:lpstr>Arial</vt:lpstr>
      <vt:lpstr>Wingdings</vt:lpstr>
      <vt:lpstr>Symbol</vt:lpstr>
      <vt:lpstr>Leadeship with background</vt:lpstr>
      <vt:lpstr>Leadership</vt:lpstr>
      <vt:lpstr>Overview</vt:lpstr>
      <vt:lpstr>Skills Approach Description</vt:lpstr>
      <vt:lpstr>Three-Skill Approach (Katz, 1955)</vt:lpstr>
      <vt:lpstr>Basic Administrative Skills – Katz (1955)</vt:lpstr>
      <vt:lpstr>Technical Skill</vt:lpstr>
      <vt:lpstr>Human Skill</vt:lpstr>
      <vt:lpstr>Conceptual Skill</vt:lpstr>
      <vt:lpstr>Skills-Based Model</vt:lpstr>
      <vt:lpstr>Skills Model Description (Mumford, Zaccaro, Harding, Jacobs, &amp; Fleishman, 2000)</vt:lpstr>
      <vt:lpstr>Skills Model</vt:lpstr>
      <vt:lpstr>Competency Skills</vt:lpstr>
      <vt:lpstr>Individual Attributes</vt:lpstr>
      <vt:lpstr>Leadership Outcomes</vt:lpstr>
      <vt:lpstr>Skills Model</vt:lpstr>
      <vt:lpstr>Career Experiences</vt:lpstr>
      <vt:lpstr>Environmental Influences</vt:lpstr>
      <vt:lpstr>How Does the Skills Approach Work?</vt:lpstr>
      <vt:lpstr>Skills Approach</vt:lpstr>
      <vt:lpstr>Strengths</vt:lpstr>
      <vt:lpstr>Criticisms</vt:lpstr>
      <vt:lpstr>Application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Virginia Gregory</dc:creator>
  <cp:lastModifiedBy>UNCW Watson</cp:lastModifiedBy>
  <cp:revision>147</cp:revision>
  <dcterms:created xsi:type="dcterms:W3CDTF">2000-11-13T21:29:08Z</dcterms:created>
  <dcterms:modified xsi:type="dcterms:W3CDTF">2012-02-03T23:27:39Z</dcterms:modified>
</cp:coreProperties>
</file>